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Lst>
  <p:sldSz cy="5143500" cx="9144000"/>
  <p:notesSz cx="6858000" cy="9144000"/>
  <p:embeddedFontLst>
    <p:embeddedFont>
      <p:font typeface="Open Sans"/>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9" roundtripDataSignature="AMtx7mg8iXNxTaE0XJaA2jyW8nAaPwDKw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OpenSans-bold.fntdata"/><Relationship Id="rId25" Type="http://schemas.openxmlformats.org/officeDocument/2006/relationships/font" Target="fonts/OpenSans-regular.fntdata"/><Relationship Id="rId28" Type="http://schemas.openxmlformats.org/officeDocument/2006/relationships/font" Target="fonts/OpenSans-boldItalic.fntdata"/><Relationship Id="rId27" Type="http://schemas.openxmlformats.org/officeDocument/2006/relationships/font" Target="fonts/OpenSans-italic.fntdata"/><Relationship Id="rId5" Type="http://schemas.openxmlformats.org/officeDocument/2006/relationships/slide" Target="slides/slide1.xml"/><Relationship Id="rId6" Type="http://schemas.openxmlformats.org/officeDocument/2006/relationships/slide" Target="slides/slide2.xml"/><Relationship Id="rId29" Type="http://customschemas.google.com/relationships/presentationmetadata" Target="metadata"/><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nl-NL"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 name="Shape 29"/>
        <p:cNvGrpSpPr/>
        <p:nvPr/>
      </p:nvGrpSpPr>
      <p:grpSpPr>
        <a:xfrm>
          <a:off x="0" y="0"/>
          <a:ext cx="0" cy="0"/>
          <a:chOff x="0" y="0"/>
          <a:chExt cx="0" cy="0"/>
        </a:xfrm>
      </p:grpSpPr>
      <p:sp>
        <p:nvSpPr>
          <p:cNvPr id="30" name="Google Shape;30;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 name="Google Shape;31;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6" name="Google Shape;12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3" name="Google Shape;133;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3cc3c8d5601_1_2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9" name="Google Shape;149;g3cc3c8d5601_1_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6" name="Google Shape;156;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3cc3c8d5601_1_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3" name="Google Shape;163;g3cc3c8d5601_1_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0" name="Google Shape;170;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7" name="Google Shape;177;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4" name="Google Shape;184;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1" name="Google Shape;191;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8" name="Google Shape;198;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 name="Shape 42"/>
        <p:cNvGrpSpPr/>
        <p:nvPr/>
      </p:nvGrpSpPr>
      <p:grpSpPr>
        <a:xfrm>
          <a:off x="0" y="0"/>
          <a:ext cx="0" cy="0"/>
          <a:chOff x="0" y="0"/>
          <a:chExt cx="0" cy="0"/>
        </a:xfrm>
      </p:grpSpPr>
      <p:sp>
        <p:nvSpPr>
          <p:cNvPr id="43" name="Google Shape;43;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 name="Google Shape;4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5" name="Google Shape;205;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g3cc3c8d5601_1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4" name="Google Shape;54;g3cc3c8d5601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5" name="Google Shape;6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4" name="Google Shape;8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7" name="Google Shape;9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3" name="Google Shape;103;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2" name="Google Shape;112;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9" name="Google Shape;119;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slide" Target="/ppt/slides/slide4.xml"/><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dia">
  <p:cSld name="Titeldia">
    <p:spTree>
      <p:nvGrpSpPr>
        <p:cNvPr id="12" name="Shape 12"/>
        <p:cNvGrpSpPr/>
        <p:nvPr/>
      </p:nvGrpSpPr>
      <p:grpSpPr>
        <a:xfrm>
          <a:off x="0" y="0"/>
          <a:ext cx="0" cy="0"/>
          <a:chOff x="0" y="0"/>
          <a:chExt cx="0" cy="0"/>
        </a:xfrm>
      </p:grpSpPr>
      <p:sp>
        <p:nvSpPr>
          <p:cNvPr id="13" name="Google Shape;13;p19"/>
          <p:cNvSpPr txBox="1"/>
          <p:nvPr>
            <p:ph type="ctrTitle"/>
          </p:nvPr>
        </p:nvSpPr>
        <p:spPr>
          <a:xfrm>
            <a:off x="4932000" y="2196000"/>
            <a:ext cx="3672000" cy="18000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rgbClr val="180796"/>
              </a:buClr>
              <a:buSzPts val="3200"/>
              <a:buFont typeface="Arial"/>
              <a:buNone/>
              <a:defRPr sz="3200">
                <a:solidFill>
                  <a:srgbClr val="180796"/>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19"/>
          <p:cNvSpPr txBox="1"/>
          <p:nvPr>
            <p:ph idx="10" type="dt"/>
          </p:nvPr>
        </p:nvSpPr>
        <p:spPr>
          <a:xfrm>
            <a:off x="4932000" y="4356000"/>
            <a:ext cx="3672000" cy="252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100" u="none" cap="none" strike="noStrike">
                <a:solidFill>
                  <a:srgbClr val="4A4A4A"/>
                </a:solidFill>
                <a:latin typeface="Open Sans"/>
                <a:ea typeface="Open Sans"/>
                <a:cs typeface="Open Sans"/>
                <a:sym typeface="Open Sans"/>
              </a:defRPr>
            </a:lvl1pPr>
            <a:lvl2pPr lvl="1"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9pPr>
          </a:lstStyle>
          <a:p/>
        </p:txBody>
      </p:sp>
      <p:sp>
        <p:nvSpPr>
          <p:cNvPr id="15" name="Google Shape;15;p19"/>
          <p:cNvSpPr/>
          <p:nvPr>
            <p:ph idx="2" type="pic"/>
          </p:nvPr>
        </p:nvSpPr>
        <p:spPr>
          <a:xfrm>
            <a:off x="0" y="0"/>
            <a:ext cx="4572000" cy="5143500"/>
          </a:xfrm>
          <a:prstGeom prst="rect">
            <a:avLst/>
          </a:prstGeom>
          <a:solidFill>
            <a:srgbClr val="D8D8D8"/>
          </a:solidFill>
          <a:ln>
            <a:noFill/>
          </a:ln>
        </p:spPr>
      </p:sp>
      <p:sp>
        <p:nvSpPr>
          <p:cNvPr id="16" name="Google Shape;16;p19"/>
          <p:cNvSpPr txBox="1"/>
          <p:nvPr>
            <p:ph idx="1" type="body"/>
          </p:nvPr>
        </p:nvSpPr>
        <p:spPr>
          <a:xfrm>
            <a:off x="4931999" y="4068000"/>
            <a:ext cx="3671999" cy="2520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rgbClr val="4A4A4A"/>
              </a:buClr>
              <a:buSzPts val="1560"/>
              <a:buNone/>
              <a:defRPr b="1" i="0" sz="1300">
                <a:solidFill>
                  <a:srgbClr val="4A4A4A"/>
                </a:solidFill>
                <a:latin typeface="Open Sans"/>
                <a:ea typeface="Open Sans"/>
                <a:cs typeface="Open Sans"/>
                <a:sym typeface="Open Sans"/>
              </a:defRPr>
            </a:lvl1pPr>
            <a:lvl2pPr indent="-228600" lvl="1" marL="914400" algn="l">
              <a:lnSpc>
                <a:spcPct val="100000"/>
              </a:lnSpc>
              <a:spcBef>
                <a:spcPts val="600"/>
              </a:spcBef>
              <a:spcAft>
                <a:spcPts val="0"/>
              </a:spcAft>
              <a:buClr>
                <a:srgbClr val="4A4A4A"/>
              </a:buClr>
              <a:buSzPts val="1050"/>
              <a:buNone/>
              <a:defRPr sz="1050"/>
            </a:lvl2pPr>
            <a:lvl3pPr indent="-228600" lvl="2" marL="1371600" algn="l">
              <a:lnSpc>
                <a:spcPct val="100000"/>
              </a:lnSpc>
              <a:spcBef>
                <a:spcPts val="600"/>
              </a:spcBef>
              <a:spcAft>
                <a:spcPts val="0"/>
              </a:spcAft>
              <a:buClr>
                <a:srgbClr val="4A4A4A"/>
              </a:buClr>
              <a:buSzPts val="990"/>
              <a:buNone/>
              <a:defRPr sz="900"/>
            </a:lvl3pPr>
            <a:lvl4pPr indent="-228600" lvl="3" marL="1828800" algn="l">
              <a:lnSpc>
                <a:spcPct val="100000"/>
              </a:lnSpc>
              <a:spcBef>
                <a:spcPts val="600"/>
              </a:spcBef>
              <a:spcAft>
                <a:spcPts val="0"/>
              </a:spcAft>
              <a:buClr>
                <a:srgbClr val="4A4A4A"/>
              </a:buClr>
              <a:buSzPts val="900"/>
              <a:buNone/>
              <a:defRPr sz="750"/>
            </a:lvl4pPr>
            <a:lvl5pPr indent="-228600" lvl="4" marL="2286000" algn="l">
              <a:lnSpc>
                <a:spcPct val="100000"/>
              </a:lnSpc>
              <a:spcBef>
                <a:spcPts val="600"/>
              </a:spcBef>
              <a:spcAft>
                <a:spcPts val="0"/>
              </a:spcAft>
              <a:buClr>
                <a:srgbClr val="4A4A4A"/>
              </a:buClr>
              <a:buSzPts val="750"/>
              <a:buNone/>
              <a:defRPr sz="750"/>
            </a:lvl5pPr>
            <a:lvl6pPr indent="-228600" lvl="5" marL="2743200" algn="l">
              <a:lnSpc>
                <a:spcPct val="90000"/>
              </a:lnSpc>
              <a:spcBef>
                <a:spcPts val="600"/>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17" name="Google Shape;17;p19"/>
          <p:cNvSpPr/>
          <p:nvPr/>
        </p:nvSpPr>
        <p:spPr>
          <a:xfrm>
            <a:off x="7824751" y="195446"/>
            <a:ext cx="1188120" cy="618317"/>
          </a:xfrm>
          <a:custGeom>
            <a:rect b="b" l="l" r="r" t="t"/>
            <a:pathLst>
              <a:path extrusionOk="0" h="4077413" w="7834901">
                <a:moveTo>
                  <a:pt x="0" y="0"/>
                </a:moveTo>
                <a:lnTo>
                  <a:pt x="7834902" y="0"/>
                </a:lnTo>
                <a:lnTo>
                  <a:pt x="7834902" y="4077413"/>
                </a:lnTo>
                <a:lnTo>
                  <a:pt x="0" y="4077413"/>
                </a:lnTo>
                <a:lnTo>
                  <a:pt x="0" y="0"/>
                </a:lnTo>
                <a:close/>
              </a:path>
            </a:pathLst>
          </a:custGeom>
          <a:blipFill rotWithShape="1">
            <a:blip r:embed="rId2">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kolommen">
  <p:cSld name="3 kolommen">
    <p:spTree>
      <p:nvGrpSpPr>
        <p:cNvPr id="18" name="Shape 18"/>
        <p:cNvGrpSpPr/>
        <p:nvPr/>
      </p:nvGrpSpPr>
      <p:grpSpPr>
        <a:xfrm>
          <a:off x="0" y="0"/>
          <a:ext cx="0" cy="0"/>
          <a:chOff x="0" y="0"/>
          <a:chExt cx="0" cy="0"/>
        </a:xfrm>
      </p:grpSpPr>
      <p:sp>
        <p:nvSpPr>
          <p:cNvPr id="19" name="Google Shape;19;p20"/>
          <p:cNvSpPr txBox="1"/>
          <p:nvPr>
            <p:ph type="title"/>
          </p:nvPr>
        </p:nvSpPr>
        <p:spPr>
          <a:xfrm>
            <a:off x="720000" y="540000"/>
            <a:ext cx="6840000" cy="757239"/>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rgbClr val="180796"/>
              </a:buClr>
              <a:buSzPts val="2700"/>
              <a:buFont typeface="Arial"/>
              <a:buNone/>
              <a:defRPr b="1">
                <a:solidFill>
                  <a:srgbClr val="18079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0"/>
          <p:cNvSpPr txBox="1"/>
          <p:nvPr>
            <p:ph idx="1" type="body"/>
          </p:nvPr>
        </p:nvSpPr>
        <p:spPr>
          <a:xfrm>
            <a:off x="720000" y="1297240"/>
            <a:ext cx="2256817" cy="323876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rgbClr val="4A4A4A"/>
              </a:buClr>
              <a:buSzPts val="1320"/>
              <a:buNone/>
              <a:defRPr b="1" sz="1100"/>
            </a:lvl1pPr>
            <a:lvl2pPr indent="-298450" lvl="1" marL="914400" algn="l">
              <a:lnSpc>
                <a:spcPct val="100000"/>
              </a:lnSpc>
              <a:spcBef>
                <a:spcPts val="600"/>
              </a:spcBef>
              <a:spcAft>
                <a:spcPts val="0"/>
              </a:spcAft>
              <a:buClr>
                <a:srgbClr val="4A4A4A"/>
              </a:buClr>
              <a:buSzPts val="1100"/>
              <a:buFont typeface="Arial"/>
              <a:buChar char="•"/>
              <a:defRPr sz="1100"/>
            </a:lvl2pPr>
            <a:lvl3pPr indent="-305435" lvl="2" marL="1371600" algn="l">
              <a:lnSpc>
                <a:spcPct val="100000"/>
              </a:lnSpc>
              <a:spcBef>
                <a:spcPts val="600"/>
              </a:spcBef>
              <a:spcAft>
                <a:spcPts val="0"/>
              </a:spcAft>
              <a:buClr>
                <a:srgbClr val="4A4A4A"/>
              </a:buClr>
              <a:buSzPts val="1210"/>
              <a:buChar char="-"/>
              <a:defRPr sz="1100"/>
            </a:lvl3pPr>
            <a:lvl4pPr indent="-312419" lvl="3" marL="1828800" algn="l">
              <a:lnSpc>
                <a:spcPct val="100000"/>
              </a:lnSpc>
              <a:spcBef>
                <a:spcPts val="600"/>
              </a:spcBef>
              <a:spcAft>
                <a:spcPts val="0"/>
              </a:spcAft>
              <a:buClr>
                <a:srgbClr val="4A4A4A"/>
              </a:buClr>
              <a:buSzPts val="1320"/>
              <a:buChar char="•"/>
              <a:defRPr sz="1100"/>
            </a:lvl4pPr>
            <a:lvl5pPr indent="-298450" lvl="4" marL="2286000" algn="l">
              <a:lnSpc>
                <a:spcPct val="100000"/>
              </a:lnSpc>
              <a:spcBef>
                <a:spcPts val="600"/>
              </a:spcBef>
              <a:spcAft>
                <a:spcPts val="0"/>
              </a:spcAft>
              <a:buClr>
                <a:srgbClr val="4A4A4A"/>
              </a:buClr>
              <a:buSzPts val="1100"/>
              <a:buChar char="o"/>
              <a:defRPr sz="1100"/>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1" name="Google Shape;21;p20"/>
          <p:cNvSpPr txBox="1"/>
          <p:nvPr>
            <p:ph idx="2" type="body"/>
          </p:nvPr>
        </p:nvSpPr>
        <p:spPr>
          <a:xfrm>
            <a:off x="3153999" y="1307779"/>
            <a:ext cx="2256817" cy="323876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rgbClr val="4A4A4A"/>
              </a:buClr>
              <a:buSzPts val="1320"/>
              <a:buNone/>
              <a:defRPr b="1" sz="1100"/>
            </a:lvl1pPr>
            <a:lvl2pPr indent="-298450" lvl="1" marL="914400" algn="l">
              <a:lnSpc>
                <a:spcPct val="100000"/>
              </a:lnSpc>
              <a:spcBef>
                <a:spcPts val="600"/>
              </a:spcBef>
              <a:spcAft>
                <a:spcPts val="0"/>
              </a:spcAft>
              <a:buClr>
                <a:srgbClr val="4A4A4A"/>
              </a:buClr>
              <a:buSzPts val="1100"/>
              <a:buFont typeface="Arial"/>
              <a:buChar char="•"/>
              <a:defRPr sz="1100"/>
            </a:lvl2pPr>
            <a:lvl3pPr indent="-305435" lvl="2" marL="1371600" algn="l">
              <a:lnSpc>
                <a:spcPct val="100000"/>
              </a:lnSpc>
              <a:spcBef>
                <a:spcPts val="600"/>
              </a:spcBef>
              <a:spcAft>
                <a:spcPts val="0"/>
              </a:spcAft>
              <a:buClr>
                <a:srgbClr val="4A4A4A"/>
              </a:buClr>
              <a:buSzPts val="1210"/>
              <a:buChar char="-"/>
              <a:defRPr sz="1100"/>
            </a:lvl3pPr>
            <a:lvl4pPr indent="-312419" lvl="3" marL="1828800" algn="l">
              <a:lnSpc>
                <a:spcPct val="100000"/>
              </a:lnSpc>
              <a:spcBef>
                <a:spcPts val="600"/>
              </a:spcBef>
              <a:spcAft>
                <a:spcPts val="0"/>
              </a:spcAft>
              <a:buClr>
                <a:srgbClr val="4A4A4A"/>
              </a:buClr>
              <a:buSzPts val="1320"/>
              <a:buChar char="•"/>
              <a:defRPr sz="1100"/>
            </a:lvl4pPr>
            <a:lvl5pPr indent="-298450" lvl="4" marL="2286000" algn="l">
              <a:lnSpc>
                <a:spcPct val="100000"/>
              </a:lnSpc>
              <a:spcBef>
                <a:spcPts val="600"/>
              </a:spcBef>
              <a:spcAft>
                <a:spcPts val="0"/>
              </a:spcAft>
              <a:buClr>
                <a:srgbClr val="4A4A4A"/>
              </a:buClr>
              <a:buSzPts val="1100"/>
              <a:buChar char="o"/>
              <a:defRPr sz="1100"/>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2" name="Google Shape;22;p20"/>
          <p:cNvSpPr txBox="1"/>
          <p:nvPr>
            <p:ph idx="3" type="body"/>
          </p:nvPr>
        </p:nvSpPr>
        <p:spPr>
          <a:xfrm>
            <a:off x="5771382" y="1302328"/>
            <a:ext cx="2256817" cy="323876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rgbClr val="4A4A4A"/>
              </a:buClr>
              <a:buSzPts val="1320"/>
              <a:buNone/>
              <a:defRPr b="1" sz="1100"/>
            </a:lvl1pPr>
            <a:lvl2pPr indent="-298450" lvl="1" marL="914400" algn="l">
              <a:lnSpc>
                <a:spcPct val="100000"/>
              </a:lnSpc>
              <a:spcBef>
                <a:spcPts val="600"/>
              </a:spcBef>
              <a:spcAft>
                <a:spcPts val="0"/>
              </a:spcAft>
              <a:buClr>
                <a:srgbClr val="4A4A4A"/>
              </a:buClr>
              <a:buSzPts val="1100"/>
              <a:buFont typeface="Arial"/>
              <a:buChar char="•"/>
              <a:defRPr sz="1100"/>
            </a:lvl2pPr>
            <a:lvl3pPr indent="-305435" lvl="2" marL="1371600" algn="l">
              <a:lnSpc>
                <a:spcPct val="100000"/>
              </a:lnSpc>
              <a:spcBef>
                <a:spcPts val="600"/>
              </a:spcBef>
              <a:spcAft>
                <a:spcPts val="0"/>
              </a:spcAft>
              <a:buClr>
                <a:srgbClr val="4A4A4A"/>
              </a:buClr>
              <a:buSzPts val="1210"/>
              <a:buChar char="-"/>
              <a:defRPr sz="1100"/>
            </a:lvl3pPr>
            <a:lvl4pPr indent="-312419" lvl="3" marL="1828800" algn="l">
              <a:lnSpc>
                <a:spcPct val="100000"/>
              </a:lnSpc>
              <a:spcBef>
                <a:spcPts val="600"/>
              </a:spcBef>
              <a:spcAft>
                <a:spcPts val="0"/>
              </a:spcAft>
              <a:buClr>
                <a:srgbClr val="4A4A4A"/>
              </a:buClr>
              <a:buSzPts val="1320"/>
              <a:buChar char="•"/>
              <a:defRPr sz="1100"/>
            </a:lvl4pPr>
            <a:lvl5pPr indent="-298450" lvl="4" marL="2286000" algn="l">
              <a:lnSpc>
                <a:spcPct val="100000"/>
              </a:lnSpc>
              <a:spcBef>
                <a:spcPts val="600"/>
              </a:spcBef>
              <a:spcAft>
                <a:spcPts val="0"/>
              </a:spcAft>
              <a:buClr>
                <a:srgbClr val="4A4A4A"/>
              </a:buClr>
              <a:buSzPts val="1100"/>
              <a:buChar char="o"/>
              <a:defRPr sz="1100"/>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id="23" name="Google Shape;23;p20">
            <a:hlinkClick action="ppaction://hlinkshowjump?jump=nextslide"/>
          </p:cNvPr>
          <p:cNvPicPr preferRelativeResize="0"/>
          <p:nvPr/>
        </p:nvPicPr>
        <p:blipFill rotWithShape="1">
          <a:blip r:embed="rId2">
            <a:alphaModFix/>
          </a:blip>
          <a:srcRect b="0" l="0" r="0" t="0"/>
          <a:stretch/>
        </p:blipFill>
        <p:spPr>
          <a:xfrm flipH="1" rot="10800000">
            <a:off x="4245940" y="4670278"/>
            <a:ext cx="652120" cy="366817"/>
          </a:xfrm>
          <a:prstGeom prst="rect">
            <a:avLst/>
          </a:prstGeom>
          <a:noFill/>
          <a:ln>
            <a:noFill/>
          </a:ln>
        </p:spPr>
      </p:pic>
      <p:pic>
        <p:nvPicPr>
          <p:cNvPr id="24" name="Google Shape;24;p20">
            <a:hlinkClick action="ppaction://hlinkshowjump?jump=previousslide"/>
          </p:cNvPr>
          <p:cNvPicPr preferRelativeResize="0"/>
          <p:nvPr/>
        </p:nvPicPr>
        <p:blipFill rotWithShape="1">
          <a:blip r:embed="rId2">
            <a:alphaModFix/>
          </a:blip>
          <a:srcRect b="0" l="0" r="0" t="0"/>
          <a:stretch/>
        </p:blipFill>
        <p:spPr>
          <a:xfrm flipH="1">
            <a:off x="3737738" y="4670277"/>
            <a:ext cx="652120" cy="366817"/>
          </a:xfrm>
          <a:prstGeom prst="rect">
            <a:avLst/>
          </a:prstGeom>
          <a:noFill/>
          <a:ln>
            <a:noFill/>
          </a:ln>
        </p:spPr>
      </p:pic>
      <p:pic>
        <p:nvPicPr>
          <p:cNvPr descr="Afbeelding met cirkel, tandwiel&#10;&#10;Door AI gegenereerde inhoud is mogelijk onjuist." id="25" name="Google Shape;25;p20">
            <a:hlinkClick action="ppaction://hlinksldjump" r:id="rId3"/>
          </p:cNvPr>
          <p:cNvPicPr preferRelativeResize="0"/>
          <p:nvPr/>
        </p:nvPicPr>
        <p:blipFill rotWithShape="1">
          <a:blip r:embed="rId4">
            <a:alphaModFix/>
          </a:blip>
          <a:srcRect b="0" l="22154" r="27432" t="0"/>
          <a:stretch/>
        </p:blipFill>
        <p:spPr>
          <a:xfrm>
            <a:off x="8388765" y="4585516"/>
            <a:ext cx="404715" cy="45157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ge dia">
  <p:cSld name="Lege dia">
    <p:spTree>
      <p:nvGrpSpPr>
        <p:cNvPr id="26" name="Shape 26"/>
        <p:cNvGrpSpPr/>
        <p:nvPr/>
      </p:nvGrpSpPr>
      <p:grpSpPr>
        <a:xfrm>
          <a:off x="0" y="0"/>
          <a:ext cx="0" cy="0"/>
          <a:chOff x="0" y="0"/>
          <a:chExt cx="0" cy="0"/>
        </a:xfrm>
      </p:grpSpPr>
      <p:pic>
        <p:nvPicPr>
          <p:cNvPr id="27" name="Google Shape;27;p21">
            <a:hlinkClick action="ppaction://hlinkshowjump?jump=nextslide"/>
          </p:cNvPr>
          <p:cNvPicPr preferRelativeResize="0"/>
          <p:nvPr/>
        </p:nvPicPr>
        <p:blipFill rotWithShape="1">
          <a:blip r:embed="rId2">
            <a:alphaModFix/>
          </a:blip>
          <a:srcRect b="0" l="0" r="0" t="0"/>
          <a:stretch/>
        </p:blipFill>
        <p:spPr>
          <a:xfrm flipH="1" rot="10800000">
            <a:off x="4245940" y="4670278"/>
            <a:ext cx="652120" cy="366817"/>
          </a:xfrm>
          <a:prstGeom prst="rect">
            <a:avLst/>
          </a:prstGeom>
          <a:noFill/>
          <a:ln>
            <a:noFill/>
          </a:ln>
        </p:spPr>
      </p:pic>
      <p:pic>
        <p:nvPicPr>
          <p:cNvPr id="28" name="Google Shape;28;p21">
            <a:hlinkClick action="ppaction://hlinkshowjump?jump=previousslide"/>
          </p:cNvPr>
          <p:cNvPicPr preferRelativeResize="0"/>
          <p:nvPr/>
        </p:nvPicPr>
        <p:blipFill rotWithShape="1">
          <a:blip r:embed="rId2">
            <a:alphaModFix/>
          </a:blip>
          <a:srcRect b="0" l="0" r="0" t="0"/>
          <a:stretch/>
        </p:blipFill>
        <p:spPr>
          <a:xfrm flipH="1">
            <a:off x="3737738" y="4670277"/>
            <a:ext cx="652120" cy="366817"/>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8"/>
          <p:cNvSpPr txBox="1"/>
          <p:nvPr>
            <p:ph type="title"/>
          </p:nvPr>
        </p:nvSpPr>
        <p:spPr>
          <a:xfrm>
            <a:off x="720000" y="540000"/>
            <a:ext cx="6840000" cy="757239"/>
          </a:xfrm>
          <a:prstGeom prst="rect">
            <a:avLst/>
          </a:prstGeom>
          <a:noFill/>
          <a:ln>
            <a:noFill/>
          </a:ln>
        </p:spPr>
        <p:txBody>
          <a:bodyPr anchorCtr="0" anchor="t" bIns="0" lIns="0" spcFirstLastPara="1" rIns="0" wrap="square" tIns="0">
            <a:noAutofit/>
          </a:bodyPr>
          <a:lstStyle>
            <a:lvl1pPr lvl="0" marR="0" rtl="0" algn="l">
              <a:lnSpc>
                <a:spcPct val="90000"/>
              </a:lnSpc>
              <a:spcBef>
                <a:spcPts val="0"/>
              </a:spcBef>
              <a:spcAft>
                <a:spcPts val="0"/>
              </a:spcAft>
              <a:buClr>
                <a:srgbClr val="180796"/>
              </a:buClr>
              <a:buSzPts val="2700"/>
              <a:buFont typeface="Arial"/>
              <a:buNone/>
              <a:defRPr b="0" i="0" sz="2700" u="none" cap="none" strike="noStrike">
                <a:solidFill>
                  <a:srgbClr val="180796"/>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8"/>
          <p:cNvSpPr txBox="1"/>
          <p:nvPr>
            <p:ph idx="1" type="body"/>
          </p:nvPr>
        </p:nvSpPr>
        <p:spPr>
          <a:xfrm>
            <a:off x="720000" y="1296000"/>
            <a:ext cx="6840000" cy="3240000"/>
          </a:xfrm>
          <a:prstGeom prst="rect">
            <a:avLst/>
          </a:prstGeom>
          <a:noFill/>
          <a:ln>
            <a:noFill/>
          </a:ln>
        </p:spPr>
        <p:txBody>
          <a:bodyPr anchorCtr="0" anchor="t" bIns="0" lIns="0" spcFirstLastPara="1" rIns="0" wrap="square" tIns="0">
            <a:noAutofit/>
          </a:bodyPr>
          <a:lstStyle>
            <a:lvl1pPr indent="-358140" lvl="0" marL="457200" marR="0" rtl="0" algn="l">
              <a:lnSpc>
                <a:spcPct val="100000"/>
              </a:lnSpc>
              <a:spcBef>
                <a:spcPts val="0"/>
              </a:spcBef>
              <a:spcAft>
                <a:spcPts val="0"/>
              </a:spcAft>
              <a:buClr>
                <a:srgbClr val="4A4A4A"/>
              </a:buClr>
              <a:buSzPts val="2040"/>
              <a:buFont typeface="Arial"/>
              <a:buChar char="•"/>
              <a:defRPr b="0" i="0" sz="1700" u="none" cap="none" strike="noStrike">
                <a:solidFill>
                  <a:srgbClr val="4A4A4A"/>
                </a:solidFill>
                <a:latin typeface="Open Sans"/>
                <a:ea typeface="Open Sans"/>
                <a:cs typeface="Open Sans"/>
                <a:sym typeface="Open Sans"/>
              </a:defRPr>
            </a:lvl1pPr>
            <a:lvl2pPr indent="-336550" lvl="1" marL="914400" marR="0" rtl="0" algn="l">
              <a:lnSpc>
                <a:spcPct val="100000"/>
              </a:lnSpc>
              <a:spcBef>
                <a:spcPts val="600"/>
              </a:spcBef>
              <a:spcAft>
                <a:spcPts val="0"/>
              </a:spcAft>
              <a:buClr>
                <a:srgbClr val="4A4A4A"/>
              </a:buClr>
              <a:buSzPts val="1700"/>
              <a:buFont typeface="Courier New"/>
              <a:buChar char="o"/>
              <a:defRPr b="0" i="0" sz="1700" u="none" cap="none" strike="noStrike">
                <a:solidFill>
                  <a:srgbClr val="4A4A4A"/>
                </a:solidFill>
                <a:latin typeface="Open Sans"/>
                <a:ea typeface="Open Sans"/>
                <a:cs typeface="Open Sans"/>
                <a:sym typeface="Open Sans"/>
              </a:defRPr>
            </a:lvl2pPr>
            <a:lvl3pPr indent="-347344" lvl="2" marL="1371600" marR="0" rtl="0" algn="l">
              <a:lnSpc>
                <a:spcPct val="100000"/>
              </a:lnSpc>
              <a:spcBef>
                <a:spcPts val="600"/>
              </a:spcBef>
              <a:spcAft>
                <a:spcPts val="0"/>
              </a:spcAft>
              <a:buClr>
                <a:srgbClr val="4A4A4A"/>
              </a:buClr>
              <a:buSzPts val="1870"/>
              <a:buFont typeface="Arial"/>
              <a:buChar char="-"/>
              <a:defRPr b="0" i="0" sz="1700" u="none" cap="none" strike="noStrike">
                <a:solidFill>
                  <a:srgbClr val="4A4A4A"/>
                </a:solidFill>
                <a:latin typeface="Open Sans"/>
                <a:ea typeface="Open Sans"/>
                <a:cs typeface="Open Sans"/>
                <a:sym typeface="Open Sans"/>
              </a:defRPr>
            </a:lvl3pPr>
            <a:lvl4pPr indent="-358139" lvl="3" marL="1828800" marR="0" rtl="0" algn="l">
              <a:lnSpc>
                <a:spcPct val="100000"/>
              </a:lnSpc>
              <a:spcBef>
                <a:spcPts val="600"/>
              </a:spcBef>
              <a:spcAft>
                <a:spcPts val="0"/>
              </a:spcAft>
              <a:buClr>
                <a:srgbClr val="4A4A4A"/>
              </a:buClr>
              <a:buSzPts val="2040"/>
              <a:buFont typeface="Arial"/>
              <a:buChar char="•"/>
              <a:defRPr b="0" i="0" sz="1700" u="none" cap="none" strike="noStrike">
                <a:solidFill>
                  <a:srgbClr val="4A4A4A"/>
                </a:solidFill>
                <a:latin typeface="Open Sans"/>
                <a:ea typeface="Open Sans"/>
                <a:cs typeface="Open Sans"/>
                <a:sym typeface="Open Sans"/>
              </a:defRPr>
            </a:lvl4pPr>
            <a:lvl5pPr indent="-336550" lvl="4" marL="2286000" marR="0" rtl="0" algn="l">
              <a:lnSpc>
                <a:spcPct val="100000"/>
              </a:lnSpc>
              <a:spcBef>
                <a:spcPts val="600"/>
              </a:spcBef>
              <a:spcAft>
                <a:spcPts val="0"/>
              </a:spcAft>
              <a:buClr>
                <a:srgbClr val="4A4A4A"/>
              </a:buClr>
              <a:buSzPts val="1700"/>
              <a:buFont typeface="Courier New"/>
              <a:buChar char="o"/>
              <a:defRPr b="0" i="0" sz="1700" u="none" cap="none" strike="noStrike">
                <a:solidFill>
                  <a:srgbClr val="4A4A4A"/>
                </a:solidFill>
                <a:latin typeface="Open Sans"/>
                <a:ea typeface="Open Sans"/>
                <a:cs typeface="Open Sans"/>
                <a:sym typeface="Open Sans"/>
              </a:defRPr>
            </a:lvl5pPr>
            <a:lvl6pPr indent="-314325" lvl="5" marL="2743200" marR="0" rtl="0" algn="l">
              <a:lnSpc>
                <a:spcPct val="90000"/>
              </a:lnSpc>
              <a:spcBef>
                <a:spcPts val="600"/>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 Id="rId4" Type="http://schemas.openxmlformats.org/officeDocument/2006/relationships/image" Target="../media/image1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slide" Target="/ppt/slides/slide5.xml"/><Relationship Id="rId4" Type="http://schemas.openxmlformats.org/officeDocument/2006/relationships/hyperlink" Target="https://drive.google.com/drive/folders/1LGUHaj-qkBvDOQPx2z7Xsb-NTc7iQLQs?usp=sharing" TargetMode="External"/><Relationship Id="rId9" Type="http://schemas.openxmlformats.org/officeDocument/2006/relationships/slide" Target="/ppt/slides/slide20.xml"/><Relationship Id="rId5" Type="http://schemas.openxmlformats.org/officeDocument/2006/relationships/image" Target="../media/image14.png"/><Relationship Id="rId6" Type="http://schemas.openxmlformats.org/officeDocument/2006/relationships/image" Target="../media/image8.png"/><Relationship Id="rId7" Type="http://schemas.openxmlformats.org/officeDocument/2006/relationships/image" Target="../media/image10.png"/><Relationship Id="rId8" Type="http://schemas.openxmlformats.org/officeDocument/2006/relationships/slide" Target="/ppt/slides/slide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1.png"/><Relationship Id="rId4" Type="http://schemas.openxmlformats.org/officeDocument/2006/relationships/slide" Target="/ppt/slides/slide6.xml"/><Relationship Id="rId5" Type="http://schemas.openxmlformats.org/officeDocument/2006/relationships/image" Target="../media/image5.png"/><Relationship Id="rId6" Type="http://schemas.openxmlformats.org/officeDocument/2006/relationships/slide" Target="/ppt/slides/slide9.xml"/><Relationship Id="rId7"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3.jpg"/><Relationship Id="rId4" Type="http://schemas.openxmlformats.org/officeDocument/2006/relationships/slide" Target="/ppt/slides/slide5.xml"/><Relationship Id="rId5"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 name="Shape 32"/>
        <p:cNvGrpSpPr/>
        <p:nvPr/>
      </p:nvGrpSpPr>
      <p:grpSpPr>
        <a:xfrm>
          <a:off x="0" y="0"/>
          <a:ext cx="0" cy="0"/>
          <a:chOff x="0" y="0"/>
          <a:chExt cx="0" cy="0"/>
        </a:xfrm>
      </p:grpSpPr>
      <p:pic>
        <p:nvPicPr>
          <p:cNvPr descr="Afbeelding met tekst, diagram, kaart, Lettertype&#10;&#10;Door AI gegenereerde inhoud is mogelijk onjuist." id="33" name="Google Shape;33;p1"/>
          <p:cNvPicPr preferRelativeResize="0"/>
          <p:nvPr/>
        </p:nvPicPr>
        <p:blipFill rotWithShape="1">
          <a:blip r:embed="rId3">
            <a:alphaModFix/>
          </a:blip>
          <a:srcRect b="0" l="0" r="0" t="0"/>
          <a:stretch/>
        </p:blipFill>
        <p:spPr>
          <a:xfrm>
            <a:off x="-15099" y="915013"/>
            <a:ext cx="4853798" cy="3431414"/>
          </a:xfrm>
          <a:prstGeom prst="rect">
            <a:avLst/>
          </a:prstGeom>
          <a:noFill/>
          <a:ln>
            <a:noFill/>
          </a:ln>
        </p:spPr>
      </p:pic>
      <p:sp>
        <p:nvSpPr>
          <p:cNvPr id="34" name="Google Shape;34;p1"/>
          <p:cNvSpPr/>
          <p:nvPr/>
        </p:nvSpPr>
        <p:spPr>
          <a:xfrm rot="5400000">
            <a:off x="4419393" y="418892"/>
            <a:ext cx="5143914" cy="4305302"/>
          </a:xfrm>
          <a:prstGeom prst="rect">
            <a:avLst/>
          </a:prstGeom>
          <a:solidFill>
            <a:srgbClr val="2A2D8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Calibri"/>
              <a:ea typeface="Calibri"/>
              <a:cs typeface="Calibri"/>
              <a:sym typeface="Calibri"/>
            </a:endParaRPr>
          </a:p>
        </p:txBody>
      </p:sp>
      <p:sp>
        <p:nvSpPr>
          <p:cNvPr id="35" name="Google Shape;35;p1"/>
          <p:cNvSpPr txBox="1"/>
          <p:nvPr>
            <p:ph type="ctrTitle"/>
          </p:nvPr>
        </p:nvSpPr>
        <p:spPr>
          <a:xfrm>
            <a:off x="5158739" y="915013"/>
            <a:ext cx="3353819" cy="18000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Clr>
                <a:schemeClr val="lt1"/>
              </a:buClr>
              <a:buSzPts val="3200"/>
              <a:buFont typeface="Arial"/>
              <a:buNone/>
            </a:pPr>
            <a:r>
              <a:rPr b="1" lang="nl-NL">
                <a:solidFill>
                  <a:schemeClr val="lt1"/>
                </a:solidFill>
              </a:rPr>
              <a:t>Draaiboek Groepsconsulten</a:t>
            </a:r>
            <a:endParaRPr/>
          </a:p>
        </p:txBody>
      </p:sp>
      <p:sp>
        <p:nvSpPr>
          <p:cNvPr id="36" name="Google Shape;36;p1"/>
          <p:cNvSpPr txBox="1"/>
          <p:nvPr>
            <p:ph idx="10" type="dt"/>
          </p:nvPr>
        </p:nvSpPr>
        <p:spPr>
          <a:xfrm>
            <a:off x="5158739" y="4231051"/>
            <a:ext cx="1134040" cy="55638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nl-NL" sz="900">
                <a:solidFill>
                  <a:schemeClr val="lt1"/>
                </a:solidFill>
              </a:rPr>
              <a:t>Op initiatief van:</a:t>
            </a:r>
            <a:endParaRPr b="1" sz="900">
              <a:solidFill>
                <a:schemeClr val="lt1"/>
              </a:solidFill>
            </a:endParaRPr>
          </a:p>
          <a:p>
            <a:pPr indent="0" lvl="0" marL="0" rtl="0" algn="l">
              <a:lnSpc>
                <a:spcPct val="100000"/>
              </a:lnSpc>
              <a:spcBef>
                <a:spcPts val="0"/>
              </a:spcBef>
              <a:spcAft>
                <a:spcPts val="0"/>
              </a:spcAft>
              <a:buSzPts val="1400"/>
              <a:buNone/>
            </a:pPr>
            <a:r>
              <a:rPr lang="nl-NL" sz="900">
                <a:solidFill>
                  <a:schemeClr val="lt1"/>
                </a:solidFill>
              </a:rPr>
              <a:t>Opgesteld door:</a:t>
            </a:r>
            <a:endParaRPr/>
          </a:p>
          <a:p>
            <a:pPr indent="0" lvl="0" marL="0" rtl="0" algn="l">
              <a:lnSpc>
                <a:spcPct val="100000"/>
              </a:lnSpc>
              <a:spcBef>
                <a:spcPts val="0"/>
              </a:spcBef>
              <a:spcAft>
                <a:spcPts val="0"/>
              </a:spcAft>
              <a:buSzPts val="1400"/>
              <a:buNone/>
            </a:pPr>
            <a:r>
              <a:rPr lang="nl-NL" sz="900">
                <a:solidFill>
                  <a:schemeClr val="lt1"/>
                </a:solidFill>
              </a:rPr>
              <a:t>Datum:</a:t>
            </a:r>
            <a:endParaRPr b="1" sz="900">
              <a:solidFill>
                <a:schemeClr val="lt1"/>
              </a:solidFill>
            </a:endParaRPr>
          </a:p>
        </p:txBody>
      </p:sp>
      <p:sp>
        <p:nvSpPr>
          <p:cNvPr id="37" name="Google Shape;37;p1"/>
          <p:cNvSpPr txBox="1"/>
          <p:nvPr>
            <p:ph idx="1" type="body"/>
          </p:nvPr>
        </p:nvSpPr>
        <p:spPr>
          <a:xfrm>
            <a:off x="5158739" y="2735952"/>
            <a:ext cx="3353820" cy="481897"/>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lt1"/>
              </a:buClr>
              <a:buSzPts val="1560"/>
              <a:buNone/>
            </a:pPr>
            <a:r>
              <a:rPr b="0" lang="nl-NL">
                <a:solidFill>
                  <a:schemeClr val="lt1"/>
                </a:solidFill>
              </a:rPr>
              <a:t>Voor een succesvolle implementatie van groepsconsulten in de wijk</a:t>
            </a:r>
            <a:endParaRPr/>
          </a:p>
        </p:txBody>
      </p:sp>
      <p:pic>
        <p:nvPicPr>
          <p:cNvPr id="38" name="Google Shape;38;p1"/>
          <p:cNvPicPr preferRelativeResize="0"/>
          <p:nvPr/>
        </p:nvPicPr>
        <p:blipFill rotWithShape="1">
          <a:blip r:embed="rId4">
            <a:alphaModFix/>
          </a:blip>
          <a:srcRect b="38406" l="0" r="17260" t="281"/>
          <a:stretch/>
        </p:blipFill>
        <p:spPr>
          <a:xfrm>
            <a:off x="8039388" y="3812791"/>
            <a:ext cx="1104612" cy="1330709"/>
          </a:xfrm>
          <a:custGeom>
            <a:rect b="b" l="l" r="r" t="t"/>
            <a:pathLst>
              <a:path extrusionOk="0" h="6858000" w="6878775">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ln>
            <a:noFill/>
          </a:ln>
        </p:spPr>
      </p:pic>
      <p:sp>
        <p:nvSpPr>
          <p:cNvPr id="39" name="Google Shape;39;p1"/>
          <p:cNvSpPr txBox="1"/>
          <p:nvPr/>
        </p:nvSpPr>
        <p:spPr>
          <a:xfrm>
            <a:off x="6292781" y="4231051"/>
            <a:ext cx="1910237" cy="5563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rPr b="1" i="0" lang="nl-NL" sz="900" u="none" cap="none" strike="noStrike">
                <a:solidFill>
                  <a:schemeClr val="lt1"/>
                </a:solidFill>
                <a:latin typeface="Open Sans"/>
                <a:ea typeface="Open Sans"/>
                <a:cs typeface="Open Sans"/>
                <a:sym typeface="Open Sans"/>
              </a:rPr>
              <a:t>Huisarts Loise Jacz-Kruithof</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rPr b="1" i="0" lang="nl-NL" sz="900" u="none" cap="none" strike="noStrike">
                <a:solidFill>
                  <a:schemeClr val="lt1"/>
                </a:solidFill>
                <a:latin typeface="Open Sans"/>
                <a:ea typeface="Open Sans"/>
                <a:cs typeface="Open Sans"/>
                <a:sym typeface="Open Sans"/>
              </a:rPr>
              <a:t>Reos</a:t>
            </a:r>
            <a:endParaRPr b="1" i="0" sz="900" u="none" cap="none" strike="noStrike">
              <a:solidFill>
                <a:schemeClr val="lt1"/>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900"/>
              <a:buFont typeface="Arial"/>
              <a:buNone/>
            </a:pPr>
            <a:r>
              <a:rPr b="1" lang="nl-NL" sz="900">
                <a:solidFill>
                  <a:schemeClr val="lt1"/>
                </a:solidFill>
                <a:latin typeface="Open Sans"/>
                <a:ea typeface="Open Sans"/>
                <a:cs typeface="Open Sans"/>
                <a:sym typeface="Open Sans"/>
              </a:rPr>
              <a:t>januari 2026</a:t>
            </a:r>
            <a:r>
              <a:rPr b="1" i="0" lang="nl-NL" sz="900" u="none" cap="none" strike="noStrike">
                <a:solidFill>
                  <a:schemeClr val="lt1"/>
                </a:solidFill>
                <a:latin typeface="Open Sans"/>
                <a:ea typeface="Open Sans"/>
                <a:cs typeface="Open Sans"/>
                <a:sym typeface="Open Sans"/>
              </a:rPr>
              <a:t> </a:t>
            </a:r>
            <a:endParaRPr b="0" i="0" sz="1400" u="none" cap="none" strike="noStrike">
              <a:solidFill>
                <a:srgbClr val="000000"/>
              </a:solidFill>
              <a:latin typeface="Arial"/>
              <a:ea typeface="Arial"/>
              <a:cs typeface="Arial"/>
              <a:sym typeface="Arial"/>
            </a:endParaRPr>
          </a:p>
        </p:txBody>
      </p:sp>
      <p:sp>
        <p:nvSpPr>
          <p:cNvPr id="40" name="Google Shape;40;p1"/>
          <p:cNvSpPr txBox="1"/>
          <p:nvPr/>
        </p:nvSpPr>
        <p:spPr>
          <a:xfrm>
            <a:off x="382467" y="3532902"/>
            <a:ext cx="2029334" cy="23367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750"/>
              <a:buFont typeface="Arial"/>
              <a:buNone/>
            </a:pPr>
            <a:r>
              <a:t/>
            </a:r>
            <a:endParaRPr b="1" i="0" sz="750" u="none" cap="none" strike="noStrike">
              <a:solidFill>
                <a:srgbClr val="4A4A4A"/>
              </a:solidFill>
              <a:latin typeface="Open Sans"/>
              <a:ea typeface="Open Sans"/>
              <a:cs typeface="Open Sans"/>
              <a:sym typeface="Open Sans"/>
            </a:endParaRPr>
          </a:p>
        </p:txBody>
      </p:sp>
      <p:sp>
        <p:nvSpPr>
          <p:cNvPr descr="Over de Health Campus - Health Campus Den Haag" id="41" name="Google Shape;41;p1"/>
          <p:cNvSpPr/>
          <p:nvPr/>
        </p:nvSpPr>
        <p:spPr>
          <a:xfrm>
            <a:off x="4419600" y="2419350"/>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9"/>
          <p:cNvSpPr txBox="1"/>
          <p:nvPr>
            <p:ph type="title"/>
          </p:nvPr>
        </p:nvSpPr>
        <p:spPr>
          <a:xfrm>
            <a:off x="720000" y="540000"/>
            <a:ext cx="6840000" cy="757239"/>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180796"/>
              </a:buClr>
              <a:buSzPts val="2700"/>
              <a:buFont typeface="Arial"/>
              <a:buNone/>
            </a:pPr>
            <a:r>
              <a:rPr lang="nl-NL"/>
              <a:t>Welkom bij het groepsconsult!</a:t>
            </a:r>
            <a:br>
              <a:rPr lang="nl-NL"/>
            </a:br>
            <a:r>
              <a:rPr lang="nl-NL" sz="1200">
                <a:solidFill>
                  <a:srgbClr val="3EDAD8"/>
                </a:solidFill>
              </a:rPr>
              <a:t>(5/7)</a:t>
            </a:r>
            <a:endParaRPr/>
          </a:p>
        </p:txBody>
      </p:sp>
      <p:sp>
        <p:nvSpPr>
          <p:cNvPr id="129" name="Google Shape;129;p9"/>
          <p:cNvSpPr txBox="1"/>
          <p:nvPr>
            <p:ph idx="1" type="body"/>
          </p:nvPr>
        </p:nvSpPr>
        <p:spPr>
          <a:xfrm>
            <a:off x="720000" y="1364740"/>
            <a:ext cx="7439798" cy="323876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2A2D84"/>
              </a:buClr>
              <a:buSzPts val="1320"/>
              <a:buNone/>
            </a:pPr>
            <a:r>
              <a:rPr lang="nl-NL">
                <a:solidFill>
                  <a:srgbClr val="2A2D84"/>
                </a:solidFill>
              </a:rPr>
              <a:t>Start Groepsconsult: 09.30-09.45 u</a:t>
            </a:r>
            <a:endParaRPr b="0">
              <a:solidFill>
                <a:srgbClr val="2A2D84"/>
              </a:solidFill>
            </a:endParaRPr>
          </a:p>
          <a:p>
            <a:pPr indent="0" lvl="0" marL="0" rtl="0" algn="l">
              <a:lnSpc>
                <a:spcPct val="100000"/>
              </a:lnSpc>
              <a:spcBef>
                <a:spcPts val="600"/>
              </a:spcBef>
              <a:spcAft>
                <a:spcPts val="0"/>
              </a:spcAft>
              <a:buClr>
                <a:srgbClr val="4A4A4A"/>
              </a:buClr>
              <a:buSzPts val="1320"/>
              <a:buNone/>
            </a:pPr>
            <a:r>
              <a:t/>
            </a:r>
            <a:endParaRPr b="0"/>
          </a:p>
          <a:p>
            <a:pPr indent="0" lvl="0" marL="0" rtl="0" algn="l">
              <a:lnSpc>
                <a:spcPct val="100000"/>
              </a:lnSpc>
              <a:spcBef>
                <a:spcPts val="600"/>
              </a:spcBef>
              <a:spcAft>
                <a:spcPts val="0"/>
              </a:spcAft>
              <a:buClr>
                <a:srgbClr val="2A2D84"/>
              </a:buClr>
              <a:buSzPts val="1320"/>
              <a:buNone/>
            </a:pPr>
            <a:r>
              <a:rPr lang="nl-NL">
                <a:solidFill>
                  <a:srgbClr val="2A2D84"/>
                </a:solidFill>
              </a:rPr>
              <a:t>Welkom &amp; bewegen → Beweegprofessional</a:t>
            </a:r>
            <a:endParaRPr/>
          </a:p>
          <a:p>
            <a:pPr indent="-171450" lvl="0" marL="171450" rtl="0" algn="l">
              <a:lnSpc>
                <a:spcPct val="100000"/>
              </a:lnSpc>
              <a:spcBef>
                <a:spcPts val="600"/>
              </a:spcBef>
              <a:spcAft>
                <a:spcPts val="0"/>
              </a:spcAft>
              <a:buClr>
                <a:srgbClr val="4A4A4A"/>
              </a:buClr>
              <a:buSzPts val="1320"/>
              <a:buFont typeface="Noto Sans Symbols"/>
              <a:buChar char="❑"/>
            </a:pPr>
            <a:r>
              <a:rPr b="0" lang="nl-NL"/>
              <a:t>Korte introductie groepsconsult &amp; voorstellen team ( huisarts)</a:t>
            </a:r>
            <a:endParaRPr/>
          </a:p>
          <a:p>
            <a:pPr indent="-171450" lvl="0" marL="171450" rtl="0" algn="l">
              <a:lnSpc>
                <a:spcPct val="100000"/>
              </a:lnSpc>
              <a:spcBef>
                <a:spcPts val="600"/>
              </a:spcBef>
              <a:spcAft>
                <a:spcPts val="0"/>
              </a:spcAft>
              <a:buClr>
                <a:srgbClr val="4A4A4A"/>
              </a:buClr>
              <a:buSzPts val="1320"/>
              <a:buFont typeface="Noto Sans Symbols"/>
              <a:buChar char="❑"/>
            </a:pPr>
            <a:r>
              <a:rPr b="0" lang="nl-NL"/>
              <a:t>Toestemming delen uitslagen  </a:t>
            </a:r>
            <a:endParaRPr/>
          </a:p>
          <a:p>
            <a:pPr indent="-171450" lvl="0" marL="171450" rtl="0" algn="l">
              <a:lnSpc>
                <a:spcPct val="100000"/>
              </a:lnSpc>
              <a:spcBef>
                <a:spcPts val="600"/>
              </a:spcBef>
              <a:spcAft>
                <a:spcPts val="0"/>
              </a:spcAft>
              <a:buClr>
                <a:srgbClr val="4A4A4A"/>
              </a:buClr>
              <a:buSzPts val="1320"/>
              <a:buFont typeface="Noto Sans Symbols"/>
              <a:buChar char="❑"/>
            </a:pPr>
            <a:r>
              <a:rPr b="0" lang="nl-NL"/>
              <a:t>Wandelen/bewegen met buurtsportcoach (door huisarts aangekondigd)   </a:t>
            </a:r>
            <a:endParaRPr/>
          </a:p>
          <a:p>
            <a:pPr indent="-171450" lvl="0" marL="171450" rtl="0" algn="l">
              <a:lnSpc>
                <a:spcPct val="100000"/>
              </a:lnSpc>
              <a:spcBef>
                <a:spcPts val="600"/>
              </a:spcBef>
              <a:spcAft>
                <a:spcPts val="0"/>
              </a:spcAft>
              <a:buClr>
                <a:srgbClr val="4A4A4A"/>
              </a:buClr>
              <a:buSzPts val="1320"/>
              <a:buFont typeface="Noto Sans Symbols"/>
              <a:buChar char="❑"/>
            </a:pPr>
            <a:r>
              <a:rPr b="0" lang="nl-NL"/>
              <a:t>Terugkoppeling: </a:t>
            </a:r>
            <a:r>
              <a:rPr b="0" i="1" lang="nl-NL"/>
              <a:t>wat voelde je in je lichaam? ( benoemen dopamine - gelukshormoon ) </a:t>
            </a:r>
            <a:endParaRPr/>
          </a:p>
          <a:p>
            <a:pPr indent="0" lvl="0" marL="0" rtl="0" algn="l">
              <a:lnSpc>
                <a:spcPct val="100000"/>
              </a:lnSpc>
              <a:spcBef>
                <a:spcPts val="600"/>
              </a:spcBef>
              <a:spcAft>
                <a:spcPts val="0"/>
              </a:spcAft>
              <a:buClr>
                <a:srgbClr val="4A4A4A"/>
              </a:buClr>
              <a:buSzPts val="1320"/>
              <a:buNone/>
            </a:pPr>
            <a:r>
              <a:t/>
            </a:r>
            <a:endParaRPr>
              <a:solidFill>
                <a:srgbClr val="2A2D84"/>
              </a:solidFill>
              <a:latin typeface="Arial"/>
              <a:ea typeface="Arial"/>
              <a:cs typeface="Arial"/>
              <a:sym typeface="Arial"/>
            </a:endParaRPr>
          </a:p>
          <a:p>
            <a:pPr indent="0" lvl="0" marL="0" rtl="0" algn="l">
              <a:lnSpc>
                <a:spcPct val="100000"/>
              </a:lnSpc>
              <a:spcBef>
                <a:spcPts val="600"/>
              </a:spcBef>
              <a:spcAft>
                <a:spcPts val="0"/>
              </a:spcAft>
              <a:buClr>
                <a:srgbClr val="4A4A4A"/>
              </a:buClr>
              <a:buSzPts val="1320"/>
              <a:buNone/>
            </a:pPr>
            <a:r>
              <a:t/>
            </a:r>
            <a:endParaRPr>
              <a:solidFill>
                <a:srgbClr val="2A2D84"/>
              </a:solidFill>
              <a:latin typeface="Arial"/>
              <a:ea typeface="Arial"/>
              <a:cs typeface="Arial"/>
              <a:sym typeface="Arial"/>
            </a:endParaRPr>
          </a:p>
          <a:p>
            <a:pPr indent="0" lvl="0" marL="0" rtl="0" algn="l">
              <a:lnSpc>
                <a:spcPct val="100000"/>
              </a:lnSpc>
              <a:spcBef>
                <a:spcPts val="600"/>
              </a:spcBef>
              <a:spcAft>
                <a:spcPts val="0"/>
              </a:spcAft>
              <a:buClr>
                <a:srgbClr val="4A4A4A"/>
              </a:buClr>
              <a:buSzPts val="1320"/>
              <a:buNone/>
            </a:pPr>
            <a:r>
              <a:t/>
            </a:r>
            <a:endParaRPr>
              <a:latin typeface="Arial"/>
              <a:ea typeface="Arial"/>
              <a:cs typeface="Arial"/>
              <a:sym typeface="Arial"/>
            </a:endParaRPr>
          </a:p>
          <a:p>
            <a:pPr indent="-87630" lvl="0" marL="171450" rtl="0" algn="l">
              <a:lnSpc>
                <a:spcPct val="100000"/>
              </a:lnSpc>
              <a:spcBef>
                <a:spcPts val="600"/>
              </a:spcBef>
              <a:spcAft>
                <a:spcPts val="0"/>
              </a:spcAft>
              <a:buClr>
                <a:srgbClr val="4A4A4A"/>
              </a:buClr>
              <a:buSzPts val="1320"/>
              <a:buFont typeface="Noto Sans Symbols"/>
              <a:buNone/>
            </a:pPr>
            <a:r>
              <a:t/>
            </a:r>
            <a:endParaRPr b="0">
              <a:latin typeface="Arial"/>
              <a:ea typeface="Arial"/>
              <a:cs typeface="Arial"/>
              <a:sym typeface="Arial"/>
            </a:endParaRPr>
          </a:p>
          <a:p>
            <a:pPr indent="-87630" lvl="0" marL="171450" rtl="0" algn="l">
              <a:lnSpc>
                <a:spcPct val="100000"/>
              </a:lnSpc>
              <a:spcBef>
                <a:spcPts val="600"/>
              </a:spcBef>
              <a:spcAft>
                <a:spcPts val="0"/>
              </a:spcAft>
              <a:buClr>
                <a:srgbClr val="4A4A4A"/>
              </a:buClr>
              <a:buSzPts val="1320"/>
              <a:buFont typeface="Noto Sans Symbols"/>
              <a:buNone/>
            </a:pPr>
            <a:r>
              <a:t/>
            </a:r>
            <a:endParaRPr b="0">
              <a:latin typeface="Arial"/>
              <a:ea typeface="Arial"/>
              <a:cs typeface="Arial"/>
              <a:sym typeface="Arial"/>
            </a:endParaRPr>
          </a:p>
          <a:p>
            <a:pPr indent="-87630" lvl="0" marL="171450" rtl="0" algn="l">
              <a:lnSpc>
                <a:spcPct val="100000"/>
              </a:lnSpc>
              <a:spcBef>
                <a:spcPts val="600"/>
              </a:spcBef>
              <a:spcAft>
                <a:spcPts val="0"/>
              </a:spcAft>
              <a:buClr>
                <a:srgbClr val="4A4A4A"/>
              </a:buClr>
              <a:buSzPts val="1320"/>
              <a:buFont typeface="Noto Sans Symbols"/>
              <a:buNone/>
            </a:pPr>
            <a:r>
              <a:t/>
            </a:r>
            <a:endParaRPr b="0"/>
          </a:p>
          <a:p>
            <a:pPr indent="0" lvl="0" marL="0" rtl="0" algn="l">
              <a:lnSpc>
                <a:spcPct val="100000"/>
              </a:lnSpc>
              <a:spcBef>
                <a:spcPts val="600"/>
              </a:spcBef>
              <a:spcAft>
                <a:spcPts val="0"/>
              </a:spcAft>
              <a:buClr>
                <a:srgbClr val="4A4A4A"/>
              </a:buClr>
              <a:buSzPts val="1320"/>
              <a:buNone/>
            </a:pPr>
            <a:r>
              <a:t/>
            </a:r>
            <a:endParaRPr b="0"/>
          </a:p>
          <a:p>
            <a:pPr indent="0" lvl="0" marL="0" rtl="0" algn="l">
              <a:lnSpc>
                <a:spcPct val="100000"/>
              </a:lnSpc>
              <a:spcBef>
                <a:spcPts val="600"/>
              </a:spcBef>
              <a:spcAft>
                <a:spcPts val="0"/>
              </a:spcAft>
              <a:buClr>
                <a:srgbClr val="4A4A4A"/>
              </a:buClr>
              <a:buSzPts val="1260"/>
              <a:buNone/>
            </a:pPr>
            <a:r>
              <a:t/>
            </a:r>
            <a:endParaRPr b="0" sz="1050"/>
          </a:p>
        </p:txBody>
      </p:sp>
      <p:cxnSp>
        <p:nvCxnSpPr>
          <p:cNvPr id="130" name="Google Shape;130;p9"/>
          <p:cNvCxnSpPr/>
          <p:nvPr/>
        </p:nvCxnSpPr>
        <p:spPr>
          <a:xfrm rot="10800000">
            <a:off x="577516" y="383908"/>
            <a:ext cx="0" cy="430233"/>
          </a:xfrm>
          <a:prstGeom prst="straightConnector1">
            <a:avLst/>
          </a:prstGeom>
          <a:noFill/>
          <a:ln cap="flat" cmpd="sng" w="47625">
            <a:solidFill>
              <a:srgbClr val="FFC892"/>
            </a:solidFill>
            <a:prstDash val="solid"/>
            <a:round/>
            <a:headEnd len="sm" w="sm" type="none"/>
            <a:tailEnd len="lg" w="lg" type="oval"/>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10"/>
          <p:cNvSpPr txBox="1"/>
          <p:nvPr>
            <p:ph type="title"/>
          </p:nvPr>
        </p:nvSpPr>
        <p:spPr>
          <a:xfrm>
            <a:off x="720000" y="540000"/>
            <a:ext cx="6840000" cy="757239"/>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180796"/>
              </a:buClr>
              <a:buSzPts val="2800"/>
              <a:buFont typeface="Arial"/>
              <a:buNone/>
            </a:pPr>
            <a:r>
              <a:rPr lang="nl-NL" sz="2800"/>
              <a:t>Welkom bij het groepsconsult!</a:t>
            </a:r>
            <a:br>
              <a:rPr lang="nl-NL" sz="2800"/>
            </a:br>
            <a:r>
              <a:rPr lang="nl-NL" sz="1300">
                <a:solidFill>
                  <a:srgbClr val="3EDAD8"/>
                </a:solidFill>
              </a:rPr>
              <a:t>(6/7)</a:t>
            </a:r>
            <a:br>
              <a:rPr b="0" lang="nl-NL" sz="2800">
                <a:solidFill>
                  <a:srgbClr val="2A2D84"/>
                </a:solidFill>
              </a:rPr>
            </a:br>
            <a:br>
              <a:rPr lang="nl-NL">
                <a:solidFill>
                  <a:srgbClr val="2A2D84"/>
                </a:solidFill>
              </a:rPr>
            </a:br>
            <a:endParaRPr/>
          </a:p>
        </p:txBody>
      </p:sp>
      <p:sp>
        <p:nvSpPr>
          <p:cNvPr id="136" name="Google Shape;136;p10"/>
          <p:cNvSpPr txBox="1"/>
          <p:nvPr>
            <p:ph idx="1" type="body"/>
          </p:nvPr>
        </p:nvSpPr>
        <p:spPr>
          <a:xfrm>
            <a:off x="653850" y="1297251"/>
            <a:ext cx="2405700" cy="35811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2A2D84"/>
              </a:buClr>
              <a:buSzPts val="1320"/>
              <a:buNone/>
            </a:pPr>
            <a:r>
              <a:rPr lang="nl-NL">
                <a:solidFill>
                  <a:srgbClr val="2A2D84"/>
                </a:solidFill>
              </a:rPr>
              <a:t>Carrousel: 09.45-10.45 u </a:t>
            </a:r>
            <a:br>
              <a:rPr lang="nl-NL">
                <a:solidFill>
                  <a:srgbClr val="2A2D84"/>
                </a:solidFill>
              </a:rPr>
            </a:br>
            <a:r>
              <a:rPr i="1" lang="nl-NL">
                <a:solidFill>
                  <a:srgbClr val="2A2D84"/>
                </a:solidFill>
              </a:rPr>
              <a:t>(max 15 personen - max 6 min per tafel) </a:t>
            </a:r>
            <a:endParaRPr/>
          </a:p>
          <a:p>
            <a:pPr indent="-228600" lvl="0" marL="228600" rtl="0" algn="l">
              <a:lnSpc>
                <a:spcPct val="100000"/>
              </a:lnSpc>
              <a:spcBef>
                <a:spcPts val="600"/>
              </a:spcBef>
              <a:spcAft>
                <a:spcPts val="0"/>
              </a:spcAft>
              <a:buClr>
                <a:srgbClr val="4A4A4A"/>
              </a:buClr>
              <a:buSzPts val="1320"/>
              <a:buAutoNum type="arabicPeriod"/>
            </a:pPr>
            <a:r>
              <a:rPr b="0" lang="nl-NL"/>
              <a:t>Zorgtafel	( 2 pers )</a:t>
            </a:r>
            <a:endParaRPr/>
          </a:p>
          <a:p>
            <a:pPr indent="-228600" lvl="0" marL="228600" rtl="0" algn="l">
              <a:lnSpc>
                <a:spcPct val="100000"/>
              </a:lnSpc>
              <a:spcBef>
                <a:spcPts val="600"/>
              </a:spcBef>
              <a:spcAft>
                <a:spcPts val="0"/>
              </a:spcAft>
              <a:buClr>
                <a:srgbClr val="4A4A4A"/>
              </a:buClr>
              <a:buSzPts val="1320"/>
              <a:buAutoNum type="arabicPeriod"/>
            </a:pPr>
            <a:r>
              <a:rPr b="0" lang="nl-NL"/>
              <a:t>Beweegtafel ( 2 pers)</a:t>
            </a:r>
            <a:endParaRPr b="0"/>
          </a:p>
          <a:p>
            <a:pPr indent="0" lvl="0" marL="457200" rtl="0" algn="l">
              <a:lnSpc>
                <a:spcPct val="100000"/>
              </a:lnSpc>
              <a:spcBef>
                <a:spcPts val="600"/>
              </a:spcBef>
              <a:spcAft>
                <a:spcPts val="0"/>
              </a:spcAft>
              <a:buNone/>
            </a:pPr>
            <a:r>
              <a:t/>
            </a:r>
            <a:endParaRPr b="0"/>
          </a:p>
          <a:p>
            <a:pPr indent="-228600" lvl="0" marL="228600" rtl="0" algn="l">
              <a:lnSpc>
                <a:spcPct val="100000"/>
              </a:lnSpc>
              <a:spcBef>
                <a:spcPts val="600"/>
              </a:spcBef>
              <a:spcAft>
                <a:spcPts val="0"/>
              </a:spcAft>
              <a:buClr>
                <a:srgbClr val="4A4A4A"/>
              </a:buClr>
              <a:buSzPts val="1320"/>
              <a:buAutoNum type="arabicPeriod"/>
            </a:pPr>
            <a:r>
              <a:rPr b="0" lang="nl-NL"/>
              <a:t>Leefstijltafel  ( 3 pers)</a:t>
            </a:r>
            <a:endParaRPr b="0"/>
          </a:p>
          <a:p>
            <a:pPr indent="0" lvl="0" marL="457200" rtl="0" algn="l">
              <a:lnSpc>
                <a:spcPct val="100000"/>
              </a:lnSpc>
              <a:spcBef>
                <a:spcPts val="600"/>
              </a:spcBef>
              <a:spcAft>
                <a:spcPts val="0"/>
              </a:spcAft>
              <a:buNone/>
            </a:pPr>
            <a:r>
              <a:t/>
            </a:r>
            <a:endParaRPr b="0"/>
          </a:p>
          <a:p>
            <a:pPr indent="-228600" lvl="0" marL="228600" rtl="0" algn="l">
              <a:lnSpc>
                <a:spcPct val="100000"/>
              </a:lnSpc>
              <a:spcBef>
                <a:spcPts val="600"/>
              </a:spcBef>
              <a:spcAft>
                <a:spcPts val="0"/>
              </a:spcAft>
              <a:buClr>
                <a:srgbClr val="4A4A4A"/>
              </a:buClr>
              <a:buSzPts val="1320"/>
              <a:buAutoNum type="arabicPeriod"/>
            </a:pPr>
            <a:r>
              <a:rPr b="0" lang="nl-NL"/>
              <a:t>Welzijnstafel ( 3 pers) </a:t>
            </a:r>
            <a:endParaRPr b="0"/>
          </a:p>
          <a:p>
            <a:pPr indent="0" lvl="0" marL="457200" rtl="0" algn="l">
              <a:lnSpc>
                <a:spcPct val="100000"/>
              </a:lnSpc>
              <a:spcBef>
                <a:spcPts val="600"/>
              </a:spcBef>
              <a:spcAft>
                <a:spcPts val="0"/>
              </a:spcAft>
              <a:buNone/>
            </a:pPr>
            <a:r>
              <a:t/>
            </a:r>
            <a:endParaRPr b="0"/>
          </a:p>
          <a:p>
            <a:pPr indent="-228600" lvl="0" marL="228600" rtl="0" algn="l">
              <a:lnSpc>
                <a:spcPct val="100000"/>
              </a:lnSpc>
              <a:spcBef>
                <a:spcPts val="600"/>
              </a:spcBef>
              <a:spcAft>
                <a:spcPts val="0"/>
              </a:spcAft>
              <a:buSzPts val="1320"/>
              <a:buAutoNum type="arabicPeriod"/>
            </a:pPr>
            <a:r>
              <a:rPr b="0" lang="nl-NL"/>
              <a:t>Voedingstafel ( 3 pers)</a:t>
            </a:r>
            <a:endParaRPr b="0"/>
          </a:p>
          <a:p>
            <a:pPr indent="-228600" lvl="0" marL="228600" rtl="0" algn="l">
              <a:lnSpc>
                <a:spcPct val="100000"/>
              </a:lnSpc>
              <a:spcBef>
                <a:spcPts val="600"/>
              </a:spcBef>
              <a:spcAft>
                <a:spcPts val="0"/>
              </a:spcAft>
              <a:buSzPts val="1320"/>
              <a:buAutoNum type="arabicPeriod"/>
            </a:pPr>
            <a:r>
              <a:rPr b="0" lang="nl-NL"/>
              <a:t>Meettafel  ( 2 pers 6 min)</a:t>
            </a:r>
            <a:endParaRPr b="0"/>
          </a:p>
          <a:p>
            <a:pPr indent="-228600" lvl="0" marL="228600" rtl="0" algn="l">
              <a:lnSpc>
                <a:spcPct val="100000"/>
              </a:lnSpc>
              <a:spcBef>
                <a:spcPts val="600"/>
              </a:spcBef>
              <a:spcAft>
                <a:spcPts val="0"/>
              </a:spcAft>
              <a:buSzPts val="1320"/>
              <a:buAutoNum type="arabicPeriod"/>
            </a:pPr>
            <a:r>
              <a:rPr b="0" lang="nl-NL"/>
              <a:t>Evaluatietafel/ inschrijftafel ( 1 pers 6 min )   </a:t>
            </a:r>
            <a:endParaRPr b="0"/>
          </a:p>
        </p:txBody>
      </p:sp>
      <p:sp>
        <p:nvSpPr>
          <p:cNvPr id="137" name="Google Shape;137;p10"/>
          <p:cNvSpPr txBox="1"/>
          <p:nvPr>
            <p:ph idx="2" type="body"/>
          </p:nvPr>
        </p:nvSpPr>
        <p:spPr>
          <a:xfrm>
            <a:off x="3223624" y="1302317"/>
            <a:ext cx="2256900" cy="32388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4A4A4A"/>
              </a:buClr>
              <a:buSzPts val="1320"/>
              <a:buNone/>
            </a:pPr>
            <a:r>
              <a:t/>
            </a:r>
            <a:endParaRPr>
              <a:solidFill>
                <a:srgbClr val="2A2D84"/>
              </a:solidFill>
            </a:endParaRPr>
          </a:p>
          <a:p>
            <a:pPr indent="0" lvl="0" marL="0" rtl="0" algn="l">
              <a:lnSpc>
                <a:spcPct val="100000"/>
              </a:lnSpc>
              <a:spcBef>
                <a:spcPts val="600"/>
              </a:spcBef>
              <a:spcAft>
                <a:spcPts val="0"/>
              </a:spcAft>
              <a:buClr>
                <a:srgbClr val="2A2D84"/>
              </a:buClr>
              <a:buSzPts val="1320"/>
              <a:buNone/>
            </a:pPr>
            <a:r>
              <a:rPr lang="nl-NL">
                <a:solidFill>
                  <a:srgbClr val="2A2D84"/>
                </a:solidFill>
              </a:rPr>
              <a:t>Activiteit/Metingen</a:t>
            </a:r>
            <a:endParaRPr/>
          </a:p>
          <a:p>
            <a:pPr indent="-171450" lvl="0" marL="171450" rtl="0" algn="l">
              <a:lnSpc>
                <a:spcPct val="100000"/>
              </a:lnSpc>
              <a:spcBef>
                <a:spcPts val="600"/>
              </a:spcBef>
              <a:spcAft>
                <a:spcPts val="0"/>
              </a:spcAft>
              <a:buClr>
                <a:srgbClr val="4A4A4A"/>
              </a:buClr>
              <a:buSzPts val="1320"/>
              <a:buFont typeface="Noto Sans Symbols"/>
              <a:buChar char="❑"/>
            </a:pPr>
            <a:r>
              <a:rPr b="0" lang="nl-NL"/>
              <a:t>Bloeddruk &amp; buikomvang ( Zorgtafel)</a:t>
            </a:r>
            <a:endParaRPr/>
          </a:p>
          <a:p>
            <a:pPr indent="-171450" lvl="0" marL="171450" rtl="0" algn="l">
              <a:lnSpc>
                <a:spcPct val="100000"/>
              </a:lnSpc>
              <a:spcBef>
                <a:spcPts val="600"/>
              </a:spcBef>
              <a:spcAft>
                <a:spcPts val="0"/>
              </a:spcAft>
              <a:buClr>
                <a:srgbClr val="4A4A4A"/>
              </a:buClr>
              <a:buSzPts val="1320"/>
              <a:buFont typeface="Noto Sans Symbols"/>
              <a:buChar char="❑"/>
            </a:pPr>
            <a:r>
              <a:rPr b="0" lang="nl-NL"/>
              <a:t>BMI, INbody meting ( beweegtafel) </a:t>
            </a:r>
            <a:endParaRPr/>
          </a:p>
          <a:p>
            <a:pPr indent="-171450" lvl="0" marL="171450" rtl="0" algn="l">
              <a:lnSpc>
                <a:spcPct val="100000"/>
              </a:lnSpc>
              <a:spcBef>
                <a:spcPts val="600"/>
              </a:spcBef>
              <a:spcAft>
                <a:spcPts val="0"/>
              </a:spcAft>
              <a:buClr>
                <a:srgbClr val="4A4A4A"/>
              </a:buClr>
              <a:buSzPts val="1320"/>
              <a:buFont typeface="Noto Sans Symbols"/>
              <a:buChar char="❑"/>
            </a:pPr>
            <a:r>
              <a:rPr b="0" lang="nl-NL"/>
              <a:t>Gesprek over leefstijl ( leeftijltafel - leefstijlroer)</a:t>
            </a:r>
            <a:endParaRPr b="0"/>
          </a:p>
          <a:p>
            <a:pPr indent="-171450" lvl="0" marL="171450" rtl="0" algn="l">
              <a:lnSpc>
                <a:spcPct val="100000"/>
              </a:lnSpc>
              <a:spcBef>
                <a:spcPts val="600"/>
              </a:spcBef>
              <a:spcAft>
                <a:spcPts val="0"/>
              </a:spcAft>
              <a:buClr>
                <a:srgbClr val="4A4A4A"/>
              </a:buClr>
              <a:buSzPts val="1320"/>
              <a:buFont typeface="Noto Sans Symbols"/>
              <a:buChar char="❑"/>
            </a:pPr>
            <a:r>
              <a:rPr b="0" lang="nl-NL"/>
              <a:t>welzijnsaanbod in de wijk (maatschappelijk werk) </a:t>
            </a:r>
            <a:endParaRPr b="0"/>
          </a:p>
          <a:p>
            <a:pPr indent="-171450" lvl="0" marL="171450" rtl="0" algn="l">
              <a:lnSpc>
                <a:spcPct val="100000"/>
              </a:lnSpc>
              <a:spcBef>
                <a:spcPts val="600"/>
              </a:spcBef>
              <a:spcAft>
                <a:spcPts val="0"/>
              </a:spcAft>
              <a:buSzPts val="1320"/>
              <a:buChar char="❑"/>
            </a:pPr>
            <a:r>
              <a:rPr b="0" lang="nl-NL"/>
              <a:t>gesprek over voeding ( eet je beter boekje </a:t>
            </a:r>
            <a:endParaRPr b="0"/>
          </a:p>
          <a:p>
            <a:pPr indent="-171450" lvl="0" marL="171450" rtl="0" algn="l">
              <a:lnSpc>
                <a:spcPct val="100000"/>
              </a:lnSpc>
              <a:spcBef>
                <a:spcPts val="600"/>
              </a:spcBef>
              <a:spcAft>
                <a:spcPts val="0"/>
              </a:spcAft>
              <a:buClr>
                <a:srgbClr val="4A4A4A"/>
              </a:buClr>
              <a:buSzPts val="1320"/>
              <a:buFont typeface="Noto Sans Symbols"/>
              <a:buChar char="❑"/>
            </a:pPr>
            <a:r>
              <a:rPr b="0" lang="nl-NL"/>
              <a:t>Metingen tafel ( studenten</a:t>
            </a:r>
            <a:endParaRPr b="0"/>
          </a:p>
          <a:p>
            <a:pPr indent="-171450" lvl="0" marL="171450" rtl="0" algn="l">
              <a:lnSpc>
                <a:spcPct val="100000"/>
              </a:lnSpc>
              <a:spcBef>
                <a:spcPts val="600"/>
              </a:spcBef>
              <a:spcAft>
                <a:spcPts val="0"/>
              </a:spcAft>
              <a:buClr>
                <a:srgbClr val="4A4A4A"/>
              </a:buClr>
              <a:buSzPts val="1320"/>
              <a:buFont typeface="Noto Sans Symbols"/>
              <a:buChar char="❑"/>
            </a:pPr>
            <a:r>
              <a:rPr b="0" lang="nl-NL"/>
              <a:t> vragenlijst ( NAW check door Pluhz ) </a:t>
            </a:r>
            <a:endParaRPr/>
          </a:p>
          <a:p>
            <a:pPr indent="0" lvl="0" marL="0" rtl="0" algn="l">
              <a:lnSpc>
                <a:spcPct val="100000"/>
              </a:lnSpc>
              <a:spcBef>
                <a:spcPts val="600"/>
              </a:spcBef>
              <a:spcAft>
                <a:spcPts val="0"/>
              </a:spcAft>
              <a:buClr>
                <a:srgbClr val="4A4A4A"/>
              </a:buClr>
              <a:buSzPts val="1320"/>
              <a:buNone/>
            </a:pPr>
            <a:r>
              <a:t/>
            </a:r>
            <a:endParaRPr b="0"/>
          </a:p>
          <a:p>
            <a:pPr indent="0" lvl="0" marL="0" rtl="0" algn="l">
              <a:lnSpc>
                <a:spcPct val="100000"/>
              </a:lnSpc>
              <a:spcBef>
                <a:spcPts val="600"/>
              </a:spcBef>
              <a:spcAft>
                <a:spcPts val="0"/>
              </a:spcAft>
              <a:buClr>
                <a:srgbClr val="4A4A4A"/>
              </a:buClr>
              <a:buSzPts val="1320"/>
              <a:buNone/>
            </a:pPr>
            <a:r>
              <a:rPr b="0" i="1" lang="nl-NL"/>
              <a:t>Glucose/cholesterol </a:t>
            </a:r>
            <a:endParaRPr/>
          </a:p>
          <a:p>
            <a:pPr indent="0" lvl="0" marL="0" rtl="0" algn="l">
              <a:lnSpc>
                <a:spcPct val="100000"/>
              </a:lnSpc>
              <a:spcBef>
                <a:spcPts val="600"/>
              </a:spcBef>
              <a:spcAft>
                <a:spcPts val="0"/>
              </a:spcAft>
              <a:buClr>
                <a:srgbClr val="4A4A4A"/>
              </a:buClr>
              <a:buSzPts val="1320"/>
              <a:buNone/>
            </a:pPr>
            <a:r>
              <a:rPr b="0" i="1" lang="nl-NL"/>
              <a:t>Waarden</a:t>
            </a:r>
            <a:endParaRPr/>
          </a:p>
          <a:p>
            <a:pPr indent="0" lvl="0" marL="0" rtl="0" algn="l">
              <a:lnSpc>
                <a:spcPct val="100000"/>
              </a:lnSpc>
              <a:spcBef>
                <a:spcPts val="600"/>
              </a:spcBef>
              <a:spcAft>
                <a:spcPts val="0"/>
              </a:spcAft>
              <a:buClr>
                <a:srgbClr val="4A4A4A"/>
              </a:buClr>
              <a:buSzPts val="1320"/>
              <a:buNone/>
            </a:pPr>
            <a:r>
              <a:rPr b="0" i="1" lang="nl-NL"/>
              <a:t>Gegevens turflijst </a:t>
            </a:r>
            <a:endParaRPr/>
          </a:p>
          <a:p>
            <a:pPr indent="0" lvl="0" marL="0" rtl="0" algn="l">
              <a:lnSpc>
                <a:spcPct val="100000"/>
              </a:lnSpc>
              <a:spcBef>
                <a:spcPts val="600"/>
              </a:spcBef>
              <a:spcAft>
                <a:spcPts val="0"/>
              </a:spcAft>
              <a:buClr>
                <a:srgbClr val="4A4A4A"/>
              </a:buClr>
              <a:buSzPts val="1320"/>
              <a:buNone/>
            </a:pPr>
            <a:r>
              <a:rPr b="0" i="1" lang="nl-NL"/>
              <a:t>Cultureel sensitief werk</a:t>
            </a:r>
            <a:endParaRPr/>
          </a:p>
        </p:txBody>
      </p:sp>
      <p:sp>
        <p:nvSpPr>
          <p:cNvPr id="138" name="Google Shape;138;p10"/>
          <p:cNvSpPr txBox="1"/>
          <p:nvPr>
            <p:ph idx="3" type="body"/>
          </p:nvPr>
        </p:nvSpPr>
        <p:spPr>
          <a:xfrm>
            <a:off x="5771382" y="1302328"/>
            <a:ext cx="2256817" cy="323876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4A4A4A"/>
              </a:buClr>
              <a:buSzPts val="1320"/>
              <a:buNone/>
            </a:pPr>
            <a:r>
              <a:t/>
            </a:r>
            <a:endParaRPr>
              <a:solidFill>
                <a:srgbClr val="2A2D84"/>
              </a:solidFill>
            </a:endParaRPr>
          </a:p>
          <a:p>
            <a:pPr indent="0" lvl="0" marL="0" rtl="0" algn="l">
              <a:lnSpc>
                <a:spcPct val="100000"/>
              </a:lnSpc>
              <a:spcBef>
                <a:spcPts val="600"/>
              </a:spcBef>
              <a:spcAft>
                <a:spcPts val="0"/>
              </a:spcAft>
              <a:buClr>
                <a:srgbClr val="2A2D84"/>
              </a:buClr>
              <a:buSzPts val="1320"/>
              <a:buNone/>
            </a:pPr>
            <a:r>
              <a:rPr lang="nl-NL">
                <a:solidFill>
                  <a:srgbClr val="2A2D84"/>
                </a:solidFill>
              </a:rPr>
              <a:t>Professionals</a:t>
            </a:r>
            <a:endParaRPr/>
          </a:p>
          <a:p>
            <a:pPr indent="0" lvl="0" marL="0" rtl="0" algn="l">
              <a:lnSpc>
                <a:spcPct val="100000"/>
              </a:lnSpc>
              <a:spcBef>
                <a:spcPts val="600"/>
              </a:spcBef>
              <a:spcAft>
                <a:spcPts val="0"/>
              </a:spcAft>
              <a:buClr>
                <a:srgbClr val="4A4A4A"/>
              </a:buClr>
              <a:buSzPts val="1320"/>
              <a:buNone/>
            </a:pPr>
            <a:r>
              <a:rPr b="0" lang="nl-NL"/>
              <a:t>Huisarts &amp; Apotheker</a:t>
            </a:r>
            <a:endParaRPr/>
          </a:p>
          <a:p>
            <a:pPr indent="0" lvl="0" marL="0" rtl="0" algn="l">
              <a:lnSpc>
                <a:spcPct val="100000"/>
              </a:lnSpc>
              <a:spcBef>
                <a:spcPts val="600"/>
              </a:spcBef>
              <a:spcAft>
                <a:spcPts val="0"/>
              </a:spcAft>
              <a:buClr>
                <a:srgbClr val="4A4A4A"/>
              </a:buClr>
              <a:buSzPts val="1320"/>
              <a:buNone/>
            </a:pPr>
            <a:r>
              <a:t/>
            </a:r>
            <a:endParaRPr b="0"/>
          </a:p>
          <a:p>
            <a:pPr indent="0" lvl="0" marL="0" rtl="0" algn="l">
              <a:lnSpc>
                <a:spcPct val="100000"/>
              </a:lnSpc>
              <a:spcBef>
                <a:spcPts val="600"/>
              </a:spcBef>
              <a:spcAft>
                <a:spcPts val="0"/>
              </a:spcAft>
              <a:buClr>
                <a:srgbClr val="4A4A4A"/>
              </a:buClr>
              <a:buSzPts val="1320"/>
              <a:buNone/>
            </a:pPr>
            <a:r>
              <a:rPr b="0" lang="nl-NL"/>
              <a:t>Buurtsportcoach</a:t>
            </a:r>
            <a:endParaRPr/>
          </a:p>
          <a:p>
            <a:pPr indent="0" lvl="0" marL="0" rtl="0" algn="l">
              <a:lnSpc>
                <a:spcPct val="100000"/>
              </a:lnSpc>
              <a:spcBef>
                <a:spcPts val="600"/>
              </a:spcBef>
              <a:spcAft>
                <a:spcPts val="0"/>
              </a:spcAft>
              <a:buClr>
                <a:srgbClr val="4A4A4A"/>
              </a:buClr>
              <a:buSzPts val="1320"/>
              <a:buNone/>
            </a:pPr>
            <a:r>
              <a:t/>
            </a:r>
            <a:endParaRPr b="0"/>
          </a:p>
          <a:p>
            <a:pPr indent="0" lvl="0" marL="0" rtl="0" algn="l">
              <a:lnSpc>
                <a:spcPct val="100000"/>
              </a:lnSpc>
              <a:spcBef>
                <a:spcPts val="600"/>
              </a:spcBef>
              <a:spcAft>
                <a:spcPts val="0"/>
              </a:spcAft>
              <a:buClr>
                <a:srgbClr val="4A4A4A"/>
              </a:buClr>
              <a:buSzPts val="1320"/>
              <a:buNone/>
            </a:pPr>
            <a:r>
              <a:rPr b="0" lang="nl-NL"/>
              <a:t>Leeftijscoach</a:t>
            </a:r>
            <a:endParaRPr b="0"/>
          </a:p>
          <a:p>
            <a:pPr indent="0" lvl="0" marL="0" rtl="0" algn="l">
              <a:lnSpc>
                <a:spcPct val="100000"/>
              </a:lnSpc>
              <a:spcBef>
                <a:spcPts val="600"/>
              </a:spcBef>
              <a:spcAft>
                <a:spcPts val="0"/>
              </a:spcAft>
              <a:buClr>
                <a:srgbClr val="4A4A4A"/>
              </a:buClr>
              <a:buSzPts val="1320"/>
              <a:buNone/>
            </a:pPr>
            <a:r>
              <a:t/>
            </a:r>
            <a:endParaRPr b="0"/>
          </a:p>
          <a:p>
            <a:pPr indent="0" lvl="0" marL="0" rtl="0" algn="l">
              <a:lnSpc>
                <a:spcPct val="100000"/>
              </a:lnSpc>
              <a:spcBef>
                <a:spcPts val="600"/>
              </a:spcBef>
              <a:spcAft>
                <a:spcPts val="0"/>
              </a:spcAft>
              <a:buClr>
                <a:srgbClr val="4A4A4A"/>
              </a:buClr>
              <a:buSzPts val="1320"/>
              <a:buNone/>
            </a:pPr>
            <a:r>
              <a:rPr b="0" lang="nl-NL"/>
              <a:t>Wijkz en zorgkamer</a:t>
            </a:r>
            <a:endParaRPr b="0"/>
          </a:p>
          <a:p>
            <a:pPr indent="0" lvl="0" marL="0" rtl="0" algn="l">
              <a:lnSpc>
                <a:spcPct val="100000"/>
              </a:lnSpc>
              <a:spcBef>
                <a:spcPts val="600"/>
              </a:spcBef>
              <a:spcAft>
                <a:spcPts val="0"/>
              </a:spcAft>
              <a:buClr>
                <a:srgbClr val="4A4A4A"/>
              </a:buClr>
              <a:buSzPts val="1320"/>
              <a:buNone/>
            </a:pPr>
            <a:r>
              <a:t/>
            </a:r>
            <a:endParaRPr b="0"/>
          </a:p>
          <a:p>
            <a:pPr indent="0" lvl="0" marL="0" rtl="0" algn="l">
              <a:lnSpc>
                <a:spcPct val="100000"/>
              </a:lnSpc>
              <a:spcBef>
                <a:spcPts val="600"/>
              </a:spcBef>
              <a:spcAft>
                <a:spcPts val="0"/>
              </a:spcAft>
              <a:buClr>
                <a:srgbClr val="4A4A4A"/>
              </a:buClr>
              <a:buSzPts val="1320"/>
              <a:buNone/>
            </a:pPr>
            <a:r>
              <a:rPr b="0" lang="nl-NL"/>
              <a:t>Dietist </a:t>
            </a:r>
            <a:endParaRPr b="0"/>
          </a:p>
          <a:p>
            <a:pPr indent="0" lvl="0" marL="0" rtl="0" algn="l">
              <a:lnSpc>
                <a:spcPct val="100000"/>
              </a:lnSpc>
              <a:spcBef>
                <a:spcPts val="600"/>
              </a:spcBef>
              <a:spcAft>
                <a:spcPts val="0"/>
              </a:spcAft>
              <a:buClr>
                <a:srgbClr val="4A4A4A"/>
              </a:buClr>
              <a:buSzPts val="1320"/>
              <a:buNone/>
            </a:pPr>
            <a:r>
              <a:rPr b="0" lang="nl-NL"/>
              <a:t>Student / co- assistetn </a:t>
            </a:r>
            <a:endParaRPr/>
          </a:p>
          <a:p>
            <a:pPr indent="0" lvl="0" marL="0" rtl="0" algn="l">
              <a:lnSpc>
                <a:spcPct val="100000"/>
              </a:lnSpc>
              <a:spcBef>
                <a:spcPts val="600"/>
              </a:spcBef>
              <a:spcAft>
                <a:spcPts val="0"/>
              </a:spcAft>
              <a:buClr>
                <a:srgbClr val="4A4A4A"/>
              </a:buClr>
              <a:buSzPts val="1320"/>
              <a:buNone/>
            </a:pPr>
            <a:r>
              <a:t/>
            </a:r>
            <a:endParaRPr b="0"/>
          </a:p>
          <a:p>
            <a:pPr indent="0" lvl="0" marL="0" rtl="0" algn="l">
              <a:lnSpc>
                <a:spcPct val="100000"/>
              </a:lnSpc>
              <a:spcBef>
                <a:spcPts val="600"/>
              </a:spcBef>
              <a:spcAft>
                <a:spcPts val="0"/>
              </a:spcAft>
              <a:buClr>
                <a:srgbClr val="4A4A4A"/>
              </a:buClr>
              <a:buSzPts val="1320"/>
              <a:buNone/>
            </a:pPr>
            <a:r>
              <a:rPr b="0" lang="nl-NL"/>
              <a:t>Gezondheidsambassadeur/GGD</a:t>
            </a:r>
            <a:endParaRPr/>
          </a:p>
        </p:txBody>
      </p:sp>
      <p:cxnSp>
        <p:nvCxnSpPr>
          <p:cNvPr id="139" name="Google Shape;139;p10"/>
          <p:cNvCxnSpPr/>
          <p:nvPr/>
        </p:nvCxnSpPr>
        <p:spPr>
          <a:xfrm rot="10800000">
            <a:off x="577516" y="383908"/>
            <a:ext cx="0" cy="430233"/>
          </a:xfrm>
          <a:prstGeom prst="straightConnector1">
            <a:avLst/>
          </a:prstGeom>
          <a:noFill/>
          <a:ln cap="flat" cmpd="sng" w="47625">
            <a:solidFill>
              <a:srgbClr val="FFC892"/>
            </a:solidFill>
            <a:prstDash val="solid"/>
            <a:round/>
            <a:headEnd len="sm" w="sm" type="none"/>
            <a:tailEnd len="lg" w="lg" type="oval"/>
          </a:ln>
        </p:spPr>
      </p:cxnSp>
      <p:sp>
        <p:nvSpPr>
          <p:cNvPr id="140" name="Google Shape;140;p10"/>
          <p:cNvSpPr/>
          <p:nvPr/>
        </p:nvSpPr>
        <p:spPr>
          <a:xfrm>
            <a:off x="5190125" y="2381488"/>
            <a:ext cx="303900" cy="1326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41" name="Google Shape;141;p10"/>
          <p:cNvSpPr/>
          <p:nvPr/>
        </p:nvSpPr>
        <p:spPr>
          <a:xfrm>
            <a:off x="5190125" y="2921813"/>
            <a:ext cx="303900" cy="1326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42" name="Google Shape;142;p10"/>
          <p:cNvSpPr/>
          <p:nvPr/>
        </p:nvSpPr>
        <p:spPr>
          <a:xfrm flipH="1" rot="10800000">
            <a:off x="5210850" y="3326900"/>
            <a:ext cx="322500" cy="1254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43" name="Google Shape;143;p10"/>
          <p:cNvSpPr/>
          <p:nvPr/>
        </p:nvSpPr>
        <p:spPr>
          <a:xfrm>
            <a:off x="5242950" y="3731750"/>
            <a:ext cx="368100" cy="1326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44" name="Google Shape;144;p10"/>
          <p:cNvSpPr/>
          <p:nvPr/>
        </p:nvSpPr>
        <p:spPr>
          <a:xfrm>
            <a:off x="5292900" y="4096700"/>
            <a:ext cx="368100" cy="1017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45" name="Google Shape;145;p10"/>
          <p:cNvSpPr/>
          <p:nvPr/>
        </p:nvSpPr>
        <p:spPr>
          <a:xfrm>
            <a:off x="5242950" y="1841150"/>
            <a:ext cx="303900" cy="1326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46" name="Google Shape;146;p10"/>
          <p:cNvSpPr/>
          <p:nvPr/>
        </p:nvSpPr>
        <p:spPr>
          <a:xfrm flipH="1" rot="10800000">
            <a:off x="5315700" y="4541675"/>
            <a:ext cx="322500" cy="1254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g3cc3c8d5601_1_25"/>
          <p:cNvSpPr txBox="1"/>
          <p:nvPr>
            <p:ph type="title"/>
          </p:nvPr>
        </p:nvSpPr>
        <p:spPr>
          <a:xfrm>
            <a:off x="720000" y="540000"/>
            <a:ext cx="6840000" cy="7572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180796"/>
              </a:buClr>
              <a:buSzPts val="2700"/>
              <a:buFont typeface="Arial"/>
              <a:buNone/>
            </a:pPr>
            <a:r>
              <a:rPr lang="nl-NL"/>
              <a:t>Deelnemers vullen het eigen meetboekje zelf in en doen zoveel mogelijk zelf! </a:t>
            </a:r>
            <a:br>
              <a:rPr lang="nl-NL"/>
            </a:br>
            <a:r>
              <a:rPr lang="nl-NL" sz="1200">
                <a:solidFill>
                  <a:srgbClr val="3EDAD8"/>
                </a:solidFill>
              </a:rPr>
              <a:t>(5/7)</a:t>
            </a:r>
            <a:endParaRPr/>
          </a:p>
        </p:txBody>
      </p:sp>
      <p:sp>
        <p:nvSpPr>
          <p:cNvPr id="152" name="Google Shape;152;g3cc3c8d5601_1_25"/>
          <p:cNvSpPr txBox="1"/>
          <p:nvPr>
            <p:ph idx="1" type="body"/>
          </p:nvPr>
        </p:nvSpPr>
        <p:spPr>
          <a:xfrm>
            <a:off x="720000" y="1364740"/>
            <a:ext cx="7439700" cy="32388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2A2D84"/>
              </a:buClr>
              <a:buSzPts val="1320"/>
              <a:buNone/>
            </a:pPr>
            <a:r>
              <a:rPr lang="nl-NL">
                <a:solidFill>
                  <a:srgbClr val="2A2D84"/>
                </a:solidFill>
              </a:rPr>
              <a:t>Meet circuit</a:t>
            </a:r>
            <a:r>
              <a:rPr lang="nl-NL">
                <a:solidFill>
                  <a:srgbClr val="2A2D84"/>
                </a:solidFill>
              </a:rPr>
              <a:t>: 09.45-10.45 </a:t>
            </a:r>
            <a:endParaRPr b="0"/>
          </a:p>
          <a:p>
            <a:pPr indent="0" lvl="0" marL="0" rtl="0" algn="l">
              <a:lnSpc>
                <a:spcPct val="100000"/>
              </a:lnSpc>
              <a:spcBef>
                <a:spcPts val="600"/>
              </a:spcBef>
              <a:spcAft>
                <a:spcPts val="0"/>
              </a:spcAft>
              <a:buNone/>
            </a:pPr>
            <a:r>
              <a:rPr lang="nl-NL">
                <a:solidFill>
                  <a:srgbClr val="2A2D84"/>
                </a:solidFill>
              </a:rPr>
              <a:t>Zorgtafel: ( hoofddoel:bloeddruk begrijpen en zelf leren meten , en evt bloeddruk meter aanschaffen ) </a:t>
            </a:r>
            <a:endParaRPr>
              <a:solidFill>
                <a:srgbClr val="2A2D84"/>
              </a:solidFill>
            </a:endParaRPr>
          </a:p>
          <a:p>
            <a:pPr indent="-171450" lvl="0" marL="171450" rtl="0" algn="l">
              <a:lnSpc>
                <a:spcPct val="100000"/>
              </a:lnSpc>
              <a:spcBef>
                <a:spcPts val="600"/>
              </a:spcBef>
              <a:spcAft>
                <a:spcPts val="0"/>
              </a:spcAft>
              <a:buClr>
                <a:srgbClr val="4A4A4A"/>
              </a:buClr>
              <a:buSzPts val="1320"/>
              <a:buFont typeface="Noto Sans Symbols"/>
              <a:buChar char="❑"/>
            </a:pPr>
            <a:r>
              <a:rPr b="0" lang="nl-NL"/>
              <a:t>Deelnemer </a:t>
            </a:r>
            <a:r>
              <a:rPr lang="nl-NL"/>
              <a:t>meet zelf </a:t>
            </a:r>
            <a:r>
              <a:rPr b="0" lang="nl-NL"/>
              <a:t>de bloeddruk , doet de eigen bloeddruk band om en drukt zelf op start en noteert de bloeddruk. onder toezicht van een zorg professional ( co assistent , poh , huisarts, apotheker ) en  ( huisarts)</a:t>
            </a:r>
            <a:endParaRPr/>
          </a:p>
          <a:p>
            <a:pPr indent="-171450" lvl="0" marL="171450" rtl="0" algn="l">
              <a:lnSpc>
                <a:spcPct val="100000"/>
              </a:lnSpc>
              <a:spcBef>
                <a:spcPts val="600"/>
              </a:spcBef>
              <a:spcAft>
                <a:spcPts val="0"/>
              </a:spcAft>
              <a:buClr>
                <a:srgbClr val="4A4A4A"/>
              </a:buClr>
              <a:buSzPts val="1320"/>
              <a:buFont typeface="Noto Sans Symbols"/>
              <a:buChar char="❑"/>
            </a:pPr>
            <a:r>
              <a:rPr b="0" lang="nl-NL"/>
              <a:t>Deelnemer </a:t>
            </a:r>
            <a:r>
              <a:rPr lang="nl-NL"/>
              <a:t>meet zelf</a:t>
            </a:r>
            <a:r>
              <a:rPr b="0" lang="nl-NL"/>
              <a:t> de buikomvang met de centimeters die op de tafel liggen . de zorgprofessional doet het voor en legt uit hoe het gaat . Met het plaatje in de boek-je van het groepsconsult</a:t>
            </a:r>
            <a:endParaRPr b="0"/>
          </a:p>
          <a:p>
            <a:pPr indent="-171450" lvl="0" marL="171450" rtl="0" algn="l">
              <a:lnSpc>
                <a:spcPct val="100000"/>
              </a:lnSpc>
              <a:spcBef>
                <a:spcPts val="600"/>
              </a:spcBef>
              <a:spcAft>
                <a:spcPts val="0"/>
              </a:spcAft>
              <a:buSzPts val="1320"/>
              <a:buChar char="❑"/>
            </a:pPr>
            <a:r>
              <a:rPr b="0" lang="nl-NL"/>
              <a:t>De deelnemer krijgt uitleg van de zorgprofessional  in de groep over: </a:t>
            </a:r>
            <a:endParaRPr b="0"/>
          </a:p>
          <a:p>
            <a:pPr indent="-171450" lvl="0" marL="171450" rtl="0" algn="l">
              <a:lnSpc>
                <a:spcPct val="100000"/>
              </a:lnSpc>
              <a:spcBef>
                <a:spcPts val="600"/>
              </a:spcBef>
              <a:spcAft>
                <a:spcPts val="0"/>
              </a:spcAft>
              <a:buSzPts val="1320"/>
              <a:buChar char="❑"/>
            </a:pPr>
            <a:r>
              <a:rPr b="0" lang="nl-NL"/>
              <a:t>1. wat is een bloeddruk en </a:t>
            </a:r>
            <a:endParaRPr b="0"/>
          </a:p>
          <a:p>
            <a:pPr indent="-171450" lvl="0" marL="171450" rtl="0" algn="l">
              <a:lnSpc>
                <a:spcPct val="100000"/>
              </a:lnSpc>
              <a:spcBef>
                <a:spcPts val="600"/>
              </a:spcBef>
              <a:spcAft>
                <a:spcPts val="0"/>
              </a:spcAft>
              <a:buSzPts val="1320"/>
              <a:buChar char="❑"/>
            </a:pPr>
            <a:r>
              <a:rPr b="0" lang="nl-NL"/>
              <a:t>2. waarom het zo wisselt en </a:t>
            </a:r>
            <a:endParaRPr b="0"/>
          </a:p>
          <a:p>
            <a:pPr indent="-171450" lvl="0" marL="171450" rtl="0" algn="l">
              <a:lnSpc>
                <a:spcPct val="100000"/>
              </a:lnSpc>
              <a:spcBef>
                <a:spcPts val="600"/>
              </a:spcBef>
              <a:spcAft>
                <a:spcPts val="0"/>
              </a:spcAft>
              <a:buSzPts val="1320"/>
              <a:buChar char="❑"/>
            </a:pPr>
            <a:r>
              <a:rPr b="0" lang="nl-NL"/>
              <a:t>3. waarom het goed is om het thuis te meten </a:t>
            </a:r>
            <a:endParaRPr b="0"/>
          </a:p>
          <a:p>
            <a:pPr indent="-171450" lvl="0" marL="171450" rtl="0" algn="l">
              <a:lnSpc>
                <a:spcPct val="100000"/>
              </a:lnSpc>
              <a:spcBef>
                <a:spcPts val="600"/>
              </a:spcBef>
              <a:spcAft>
                <a:spcPts val="0"/>
              </a:spcAft>
              <a:buSzPts val="1320"/>
              <a:buChar char="❑"/>
            </a:pPr>
            <a:r>
              <a:rPr b="0" lang="nl-NL"/>
              <a:t>de zorgprofessional noteerdt de uitslag op de turflijst ( RR 1 en RR2 ) en vraagt/ noteert  of patient wel/niet medicatie gebruikt </a:t>
            </a:r>
            <a:r>
              <a:rPr b="0" lang="nl-NL"/>
              <a:t>  </a:t>
            </a:r>
            <a:endParaRPr/>
          </a:p>
          <a:p>
            <a:pPr indent="0" lvl="0" marL="0" rtl="0" algn="l">
              <a:lnSpc>
                <a:spcPct val="100000"/>
              </a:lnSpc>
              <a:spcBef>
                <a:spcPts val="600"/>
              </a:spcBef>
              <a:spcAft>
                <a:spcPts val="0"/>
              </a:spcAft>
              <a:buClr>
                <a:srgbClr val="4A4A4A"/>
              </a:buClr>
              <a:buSzPts val="1320"/>
              <a:buNone/>
            </a:pPr>
            <a:r>
              <a:t/>
            </a:r>
            <a:endParaRPr>
              <a:solidFill>
                <a:srgbClr val="2A2D84"/>
              </a:solidFill>
              <a:latin typeface="Arial"/>
              <a:ea typeface="Arial"/>
              <a:cs typeface="Arial"/>
              <a:sym typeface="Arial"/>
            </a:endParaRPr>
          </a:p>
          <a:p>
            <a:pPr indent="0" lvl="0" marL="0" rtl="0" algn="l">
              <a:lnSpc>
                <a:spcPct val="100000"/>
              </a:lnSpc>
              <a:spcBef>
                <a:spcPts val="600"/>
              </a:spcBef>
              <a:spcAft>
                <a:spcPts val="0"/>
              </a:spcAft>
              <a:buClr>
                <a:srgbClr val="4A4A4A"/>
              </a:buClr>
              <a:buSzPts val="1320"/>
              <a:buNone/>
            </a:pPr>
            <a:r>
              <a:t/>
            </a:r>
            <a:endParaRPr>
              <a:solidFill>
                <a:srgbClr val="2A2D84"/>
              </a:solidFill>
              <a:latin typeface="Arial"/>
              <a:ea typeface="Arial"/>
              <a:cs typeface="Arial"/>
              <a:sym typeface="Arial"/>
            </a:endParaRPr>
          </a:p>
          <a:p>
            <a:pPr indent="0" lvl="0" marL="0" rtl="0" algn="l">
              <a:lnSpc>
                <a:spcPct val="100000"/>
              </a:lnSpc>
              <a:spcBef>
                <a:spcPts val="600"/>
              </a:spcBef>
              <a:spcAft>
                <a:spcPts val="0"/>
              </a:spcAft>
              <a:buClr>
                <a:srgbClr val="4A4A4A"/>
              </a:buClr>
              <a:buSzPts val="1320"/>
              <a:buNone/>
            </a:pPr>
            <a:r>
              <a:t/>
            </a:r>
            <a:endParaRPr>
              <a:latin typeface="Arial"/>
              <a:ea typeface="Arial"/>
              <a:cs typeface="Arial"/>
              <a:sym typeface="Arial"/>
            </a:endParaRPr>
          </a:p>
          <a:p>
            <a:pPr indent="-87630" lvl="0" marL="171450" rtl="0" algn="l">
              <a:lnSpc>
                <a:spcPct val="100000"/>
              </a:lnSpc>
              <a:spcBef>
                <a:spcPts val="600"/>
              </a:spcBef>
              <a:spcAft>
                <a:spcPts val="0"/>
              </a:spcAft>
              <a:buClr>
                <a:srgbClr val="4A4A4A"/>
              </a:buClr>
              <a:buSzPts val="1320"/>
              <a:buFont typeface="Noto Sans Symbols"/>
              <a:buNone/>
            </a:pPr>
            <a:r>
              <a:t/>
            </a:r>
            <a:endParaRPr b="0">
              <a:latin typeface="Arial"/>
              <a:ea typeface="Arial"/>
              <a:cs typeface="Arial"/>
              <a:sym typeface="Arial"/>
            </a:endParaRPr>
          </a:p>
          <a:p>
            <a:pPr indent="-87630" lvl="0" marL="171450" rtl="0" algn="l">
              <a:lnSpc>
                <a:spcPct val="100000"/>
              </a:lnSpc>
              <a:spcBef>
                <a:spcPts val="600"/>
              </a:spcBef>
              <a:spcAft>
                <a:spcPts val="0"/>
              </a:spcAft>
              <a:buClr>
                <a:srgbClr val="4A4A4A"/>
              </a:buClr>
              <a:buSzPts val="1320"/>
              <a:buFont typeface="Noto Sans Symbols"/>
              <a:buNone/>
            </a:pPr>
            <a:r>
              <a:t/>
            </a:r>
            <a:endParaRPr b="0">
              <a:latin typeface="Arial"/>
              <a:ea typeface="Arial"/>
              <a:cs typeface="Arial"/>
              <a:sym typeface="Arial"/>
            </a:endParaRPr>
          </a:p>
          <a:p>
            <a:pPr indent="-87630" lvl="0" marL="171450" rtl="0" algn="l">
              <a:lnSpc>
                <a:spcPct val="100000"/>
              </a:lnSpc>
              <a:spcBef>
                <a:spcPts val="600"/>
              </a:spcBef>
              <a:spcAft>
                <a:spcPts val="0"/>
              </a:spcAft>
              <a:buClr>
                <a:srgbClr val="4A4A4A"/>
              </a:buClr>
              <a:buSzPts val="1320"/>
              <a:buFont typeface="Noto Sans Symbols"/>
              <a:buNone/>
            </a:pPr>
            <a:r>
              <a:t/>
            </a:r>
            <a:endParaRPr b="0"/>
          </a:p>
          <a:p>
            <a:pPr indent="0" lvl="0" marL="0" rtl="0" algn="l">
              <a:lnSpc>
                <a:spcPct val="100000"/>
              </a:lnSpc>
              <a:spcBef>
                <a:spcPts val="600"/>
              </a:spcBef>
              <a:spcAft>
                <a:spcPts val="0"/>
              </a:spcAft>
              <a:buClr>
                <a:srgbClr val="4A4A4A"/>
              </a:buClr>
              <a:buSzPts val="1320"/>
              <a:buNone/>
            </a:pPr>
            <a:r>
              <a:t/>
            </a:r>
            <a:endParaRPr b="0"/>
          </a:p>
          <a:p>
            <a:pPr indent="0" lvl="0" marL="0" rtl="0" algn="l">
              <a:lnSpc>
                <a:spcPct val="100000"/>
              </a:lnSpc>
              <a:spcBef>
                <a:spcPts val="600"/>
              </a:spcBef>
              <a:spcAft>
                <a:spcPts val="0"/>
              </a:spcAft>
              <a:buClr>
                <a:srgbClr val="4A4A4A"/>
              </a:buClr>
              <a:buSzPts val="1260"/>
              <a:buNone/>
            </a:pPr>
            <a:r>
              <a:t/>
            </a:r>
            <a:endParaRPr b="0" sz="1050"/>
          </a:p>
        </p:txBody>
      </p:sp>
      <p:cxnSp>
        <p:nvCxnSpPr>
          <p:cNvPr id="153" name="Google Shape;153;g3cc3c8d5601_1_25"/>
          <p:cNvCxnSpPr/>
          <p:nvPr/>
        </p:nvCxnSpPr>
        <p:spPr>
          <a:xfrm rot="10800000">
            <a:off x="577516" y="383941"/>
            <a:ext cx="0" cy="430200"/>
          </a:xfrm>
          <a:prstGeom prst="straightConnector1">
            <a:avLst/>
          </a:prstGeom>
          <a:noFill/>
          <a:ln cap="flat" cmpd="sng" w="47625">
            <a:solidFill>
              <a:srgbClr val="FFC892"/>
            </a:solidFill>
            <a:prstDash val="solid"/>
            <a:round/>
            <a:headEnd len="sm" w="sm" type="none"/>
            <a:tailEnd len="lg" w="lg" type="oval"/>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11"/>
          <p:cNvSpPr txBox="1"/>
          <p:nvPr>
            <p:ph type="title"/>
          </p:nvPr>
        </p:nvSpPr>
        <p:spPr>
          <a:xfrm>
            <a:off x="720000" y="540000"/>
            <a:ext cx="6840000" cy="757239"/>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180796"/>
              </a:buClr>
              <a:buSzPts val="2700"/>
              <a:buFont typeface="Arial"/>
              <a:buNone/>
            </a:pPr>
            <a:r>
              <a:rPr lang="nl-NL"/>
              <a:t>Welkom bij het groepsconsult!</a:t>
            </a:r>
            <a:br>
              <a:rPr lang="nl-NL"/>
            </a:br>
            <a:r>
              <a:rPr lang="nl-NL" sz="1200">
                <a:solidFill>
                  <a:srgbClr val="3EDAD8"/>
                </a:solidFill>
              </a:rPr>
              <a:t>(7/7)</a:t>
            </a:r>
            <a:endParaRPr/>
          </a:p>
        </p:txBody>
      </p:sp>
      <p:sp>
        <p:nvSpPr>
          <p:cNvPr id="159" name="Google Shape;159;p11"/>
          <p:cNvSpPr txBox="1"/>
          <p:nvPr>
            <p:ph idx="1" type="body"/>
          </p:nvPr>
        </p:nvSpPr>
        <p:spPr>
          <a:xfrm>
            <a:off x="720000" y="1364740"/>
            <a:ext cx="7439798" cy="323876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2A2D84"/>
              </a:buClr>
              <a:buSzPts val="1320"/>
              <a:buNone/>
            </a:pPr>
            <a:r>
              <a:rPr lang="nl-NL">
                <a:solidFill>
                  <a:srgbClr val="2A2D84"/>
                </a:solidFill>
              </a:rPr>
              <a:t>Checklist plenaire afsluiting:  10.45 u – 11.00 u</a:t>
            </a:r>
            <a:endParaRPr/>
          </a:p>
          <a:p>
            <a:pPr indent="0" lvl="0" marL="0" rtl="0" algn="l">
              <a:lnSpc>
                <a:spcPct val="100000"/>
              </a:lnSpc>
              <a:spcBef>
                <a:spcPts val="600"/>
              </a:spcBef>
              <a:spcAft>
                <a:spcPts val="0"/>
              </a:spcAft>
              <a:buClr>
                <a:srgbClr val="4A4A4A"/>
              </a:buClr>
              <a:buSzPts val="1320"/>
              <a:buNone/>
            </a:pPr>
            <a:r>
              <a:t/>
            </a:r>
            <a:endParaRPr/>
          </a:p>
          <a:p>
            <a:pPr indent="-171450" lvl="0" marL="171450" rtl="0" algn="l">
              <a:lnSpc>
                <a:spcPct val="100000"/>
              </a:lnSpc>
              <a:spcBef>
                <a:spcPts val="600"/>
              </a:spcBef>
              <a:spcAft>
                <a:spcPts val="0"/>
              </a:spcAft>
              <a:buClr>
                <a:srgbClr val="4A4A4A"/>
              </a:buClr>
              <a:buSzPts val="1320"/>
              <a:buFont typeface="Noto Sans Symbols"/>
              <a:buChar char="❑"/>
            </a:pPr>
            <a:r>
              <a:rPr b="0" lang="nl-NL"/>
              <a:t>Dankwoord – deelnemers en professionals bedanken</a:t>
            </a:r>
            <a:endParaRPr/>
          </a:p>
          <a:p>
            <a:pPr indent="-171450" lvl="0" marL="171450" rtl="0" algn="l">
              <a:lnSpc>
                <a:spcPct val="100000"/>
              </a:lnSpc>
              <a:spcBef>
                <a:spcPts val="600"/>
              </a:spcBef>
              <a:spcAft>
                <a:spcPts val="0"/>
              </a:spcAft>
              <a:buClr>
                <a:srgbClr val="4A4A4A"/>
              </a:buClr>
              <a:buSzPts val="1320"/>
              <a:buFont typeface="Noto Sans Symbols"/>
              <a:buChar char="❑"/>
            </a:pPr>
            <a:r>
              <a:rPr b="0" lang="nl-NL"/>
              <a:t>Terugblik – korte wrap-up van het groepsconsult ( interactief - hebben mensen alles begrepen , nog vragen) </a:t>
            </a:r>
            <a:endParaRPr/>
          </a:p>
          <a:p>
            <a:pPr indent="-171450" lvl="0" marL="171450" rtl="0" algn="l">
              <a:lnSpc>
                <a:spcPct val="100000"/>
              </a:lnSpc>
              <a:spcBef>
                <a:spcPts val="600"/>
              </a:spcBef>
              <a:spcAft>
                <a:spcPts val="0"/>
              </a:spcAft>
              <a:buClr>
                <a:srgbClr val="4A4A4A"/>
              </a:buClr>
              <a:buSzPts val="1320"/>
              <a:buFont typeface="Noto Sans Symbols"/>
              <a:buChar char="❑"/>
            </a:pPr>
            <a:r>
              <a:rPr b="0" lang="nl-NL"/>
              <a:t>Algemene bevindingen en praktische adviezen</a:t>
            </a:r>
            <a:endParaRPr/>
          </a:p>
          <a:p>
            <a:pPr indent="-171450" lvl="0" marL="171450" rtl="0" algn="l">
              <a:lnSpc>
                <a:spcPct val="100000"/>
              </a:lnSpc>
              <a:spcBef>
                <a:spcPts val="600"/>
              </a:spcBef>
              <a:spcAft>
                <a:spcPts val="0"/>
              </a:spcAft>
              <a:buClr>
                <a:srgbClr val="4A4A4A"/>
              </a:buClr>
              <a:buSzPts val="1320"/>
              <a:buFont typeface="Noto Sans Symbols"/>
              <a:buChar char="❑"/>
            </a:pPr>
            <a:r>
              <a:rPr b="0" lang="nl-NL"/>
              <a:t>Ruimte voor vragen van deelnemers</a:t>
            </a:r>
            <a:endParaRPr b="0"/>
          </a:p>
          <a:p>
            <a:pPr indent="-171450" lvl="0" marL="171450" rtl="0" algn="l">
              <a:lnSpc>
                <a:spcPct val="100000"/>
              </a:lnSpc>
              <a:spcBef>
                <a:spcPts val="600"/>
              </a:spcBef>
              <a:spcAft>
                <a:spcPts val="0"/>
              </a:spcAft>
              <a:buSzPts val="1320"/>
              <a:buChar char="❑"/>
            </a:pPr>
            <a:r>
              <a:rPr b="0" lang="nl-NL"/>
              <a:t>Zijn de mensen toegeleid naar de aanwezige professionals : Wat gaan ze doen ?? ( onderaan de turflijst) </a:t>
            </a:r>
            <a:endParaRPr b="0"/>
          </a:p>
          <a:p>
            <a:pPr indent="-171450" lvl="0" marL="171450" rtl="0" algn="l">
              <a:lnSpc>
                <a:spcPct val="100000"/>
              </a:lnSpc>
              <a:spcBef>
                <a:spcPts val="600"/>
              </a:spcBef>
              <a:spcAft>
                <a:spcPts val="0"/>
              </a:spcAft>
              <a:buClr>
                <a:srgbClr val="4A4A4A"/>
              </a:buClr>
              <a:buSzPts val="1320"/>
              <a:buFont typeface="Noto Sans Symbols"/>
              <a:buChar char="❑"/>
            </a:pPr>
            <a:r>
              <a:rPr b="0" lang="nl-NL"/>
              <a:t>Check of contactgegevens zijn uitgewisseld</a:t>
            </a:r>
            <a:endParaRPr/>
          </a:p>
          <a:p>
            <a:pPr indent="-171450" lvl="0" marL="171450" rtl="0" algn="l">
              <a:lnSpc>
                <a:spcPct val="100000"/>
              </a:lnSpc>
              <a:spcBef>
                <a:spcPts val="600"/>
              </a:spcBef>
              <a:spcAft>
                <a:spcPts val="0"/>
              </a:spcAft>
              <a:buClr>
                <a:srgbClr val="4A4A4A"/>
              </a:buClr>
              <a:buSzPts val="1320"/>
              <a:buFont typeface="Noto Sans Symbols"/>
              <a:buChar char="❑"/>
            </a:pPr>
            <a:r>
              <a:rPr b="0" lang="nl-NL"/>
              <a:t>Afsluitende boodschap</a:t>
            </a:r>
            <a:endParaRPr b="0"/>
          </a:p>
          <a:p>
            <a:pPr indent="-171450" lvl="0" marL="171450" rtl="0" algn="l">
              <a:lnSpc>
                <a:spcPct val="100000"/>
              </a:lnSpc>
              <a:spcBef>
                <a:spcPts val="600"/>
              </a:spcBef>
              <a:spcAft>
                <a:spcPts val="0"/>
              </a:spcAft>
              <a:buSzPts val="1320"/>
              <a:buChar char="❑"/>
            </a:pPr>
            <a:r>
              <a:rPr b="0" lang="nl-NL"/>
              <a:t>Pluhz checkt of alles compleet is , en patient kan zich aanmelden voor herhaal meting over 6 maanden en krijgt telefoontje van de co -assistent na 6 weken.</a:t>
            </a:r>
            <a:endParaRPr b="0"/>
          </a:p>
          <a:p>
            <a:pPr indent="-171450" lvl="0" marL="171450" rtl="0" algn="l">
              <a:lnSpc>
                <a:spcPct val="100000"/>
              </a:lnSpc>
              <a:spcBef>
                <a:spcPts val="600"/>
              </a:spcBef>
              <a:spcAft>
                <a:spcPts val="0"/>
              </a:spcAft>
              <a:buSzPts val="1320"/>
              <a:buChar char="❑"/>
            </a:pPr>
            <a:r>
              <a:rPr b="0" lang="nl-NL"/>
              <a:t>Huisarts checkt of er afwijkende uitslagen tussen zitten . en of hier een warme overdracht noodzakelijk is </a:t>
            </a:r>
            <a:endParaRPr b="0"/>
          </a:p>
          <a:p>
            <a:pPr indent="0" lvl="0" marL="0" rtl="0" algn="l">
              <a:lnSpc>
                <a:spcPct val="100000"/>
              </a:lnSpc>
              <a:spcBef>
                <a:spcPts val="600"/>
              </a:spcBef>
              <a:spcAft>
                <a:spcPts val="0"/>
              </a:spcAft>
              <a:buClr>
                <a:srgbClr val="4A4A4A"/>
              </a:buClr>
              <a:buSzPts val="1320"/>
              <a:buNone/>
            </a:pPr>
            <a:r>
              <a:t/>
            </a:r>
            <a:endParaRPr>
              <a:solidFill>
                <a:srgbClr val="2A2D84"/>
              </a:solidFill>
              <a:latin typeface="Arial"/>
              <a:ea typeface="Arial"/>
              <a:cs typeface="Arial"/>
              <a:sym typeface="Arial"/>
            </a:endParaRPr>
          </a:p>
          <a:p>
            <a:pPr indent="0" lvl="0" marL="0" rtl="0" algn="l">
              <a:lnSpc>
                <a:spcPct val="100000"/>
              </a:lnSpc>
              <a:spcBef>
                <a:spcPts val="600"/>
              </a:spcBef>
              <a:spcAft>
                <a:spcPts val="0"/>
              </a:spcAft>
              <a:buClr>
                <a:srgbClr val="4A4A4A"/>
              </a:buClr>
              <a:buSzPts val="1320"/>
              <a:buNone/>
            </a:pPr>
            <a:r>
              <a:t/>
            </a:r>
            <a:endParaRPr>
              <a:latin typeface="Arial"/>
              <a:ea typeface="Arial"/>
              <a:cs typeface="Arial"/>
              <a:sym typeface="Arial"/>
            </a:endParaRPr>
          </a:p>
          <a:p>
            <a:pPr indent="-87630" lvl="0" marL="171450" rtl="0" algn="l">
              <a:lnSpc>
                <a:spcPct val="100000"/>
              </a:lnSpc>
              <a:spcBef>
                <a:spcPts val="600"/>
              </a:spcBef>
              <a:spcAft>
                <a:spcPts val="0"/>
              </a:spcAft>
              <a:buClr>
                <a:srgbClr val="4A4A4A"/>
              </a:buClr>
              <a:buSzPts val="1320"/>
              <a:buFont typeface="Noto Sans Symbols"/>
              <a:buNone/>
            </a:pPr>
            <a:r>
              <a:t/>
            </a:r>
            <a:endParaRPr b="0">
              <a:latin typeface="Arial"/>
              <a:ea typeface="Arial"/>
              <a:cs typeface="Arial"/>
              <a:sym typeface="Arial"/>
            </a:endParaRPr>
          </a:p>
          <a:p>
            <a:pPr indent="-87630" lvl="0" marL="171450" rtl="0" algn="l">
              <a:lnSpc>
                <a:spcPct val="100000"/>
              </a:lnSpc>
              <a:spcBef>
                <a:spcPts val="600"/>
              </a:spcBef>
              <a:spcAft>
                <a:spcPts val="0"/>
              </a:spcAft>
              <a:buClr>
                <a:srgbClr val="4A4A4A"/>
              </a:buClr>
              <a:buSzPts val="1320"/>
              <a:buFont typeface="Noto Sans Symbols"/>
              <a:buNone/>
            </a:pPr>
            <a:r>
              <a:t/>
            </a:r>
            <a:endParaRPr b="0">
              <a:latin typeface="Arial"/>
              <a:ea typeface="Arial"/>
              <a:cs typeface="Arial"/>
              <a:sym typeface="Arial"/>
            </a:endParaRPr>
          </a:p>
          <a:p>
            <a:pPr indent="-87630" lvl="0" marL="171450" rtl="0" algn="l">
              <a:lnSpc>
                <a:spcPct val="100000"/>
              </a:lnSpc>
              <a:spcBef>
                <a:spcPts val="600"/>
              </a:spcBef>
              <a:spcAft>
                <a:spcPts val="0"/>
              </a:spcAft>
              <a:buClr>
                <a:srgbClr val="4A4A4A"/>
              </a:buClr>
              <a:buSzPts val="1320"/>
              <a:buFont typeface="Noto Sans Symbols"/>
              <a:buNone/>
            </a:pPr>
            <a:r>
              <a:t/>
            </a:r>
            <a:endParaRPr b="0"/>
          </a:p>
          <a:p>
            <a:pPr indent="0" lvl="0" marL="0" rtl="0" algn="l">
              <a:lnSpc>
                <a:spcPct val="100000"/>
              </a:lnSpc>
              <a:spcBef>
                <a:spcPts val="600"/>
              </a:spcBef>
              <a:spcAft>
                <a:spcPts val="0"/>
              </a:spcAft>
              <a:buClr>
                <a:srgbClr val="4A4A4A"/>
              </a:buClr>
              <a:buSzPts val="1320"/>
              <a:buNone/>
            </a:pPr>
            <a:r>
              <a:t/>
            </a:r>
            <a:endParaRPr b="0"/>
          </a:p>
          <a:p>
            <a:pPr indent="0" lvl="0" marL="0" rtl="0" algn="l">
              <a:lnSpc>
                <a:spcPct val="100000"/>
              </a:lnSpc>
              <a:spcBef>
                <a:spcPts val="600"/>
              </a:spcBef>
              <a:spcAft>
                <a:spcPts val="0"/>
              </a:spcAft>
              <a:buClr>
                <a:srgbClr val="4A4A4A"/>
              </a:buClr>
              <a:buSzPts val="1260"/>
              <a:buNone/>
            </a:pPr>
            <a:r>
              <a:t/>
            </a:r>
            <a:endParaRPr b="0" sz="1050"/>
          </a:p>
        </p:txBody>
      </p:sp>
      <p:cxnSp>
        <p:nvCxnSpPr>
          <p:cNvPr id="160" name="Google Shape;160;p11"/>
          <p:cNvCxnSpPr/>
          <p:nvPr/>
        </p:nvCxnSpPr>
        <p:spPr>
          <a:xfrm rot="10800000">
            <a:off x="577516" y="383908"/>
            <a:ext cx="0" cy="430233"/>
          </a:xfrm>
          <a:prstGeom prst="straightConnector1">
            <a:avLst/>
          </a:prstGeom>
          <a:noFill/>
          <a:ln cap="flat" cmpd="sng" w="47625">
            <a:solidFill>
              <a:srgbClr val="FFC892"/>
            </a:solidFill>
            <a:prstDash val="solid"/>
            <a:round/>
            <a:headEnd len="sm" w="sm" type="none"/>
            <a:tailEnd len="lg" w="lg" type="oval"/>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g3cc3c8d5601_1_19"/>
          <p:cNvSpPr txBox="1"/>
          <p:nvPr>
            <p:ph type="title"/>
          </p:nvPr>
        </p:nvSpPr>
        <p:spPr>
          <a:xfrm>
            <a:off x="720000" y="540000"/>
            <a:ext cx="6840000" cy="7572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180796"/>
              </a:buClr>
              <a:buSzPts val="2700"/>
              <a:buFont typeface="Arial"/>
              <a:buNone/>
            </a:pPr>
            <a:r>
              <a:rPr lang="nl-NL"/>
              <a:t>Welkom bij het groepsconsult!</a:t>
            </a:r>
            <a:br>
              <a:rPr lang="nl-NL"/>
            </a:br>
            <a:r>
              <a:rPr lang="nl-NL" sz="1200">
                <a:solidFill>
                  <a:srgbClr val="3EDAD8"/>
                </a:solidFill>
              </a:rPr>
              <a:t>(7/7)</a:t>
            </a:r>
            <a:endParaRPr/>
          </a:p>
        </p:txBody>
      </p:sp>
      <p:sp>
        <p:nvSpPr>
          <p:cNvPr id="166" name="Google Shape;166;g3cc3c8d5601_1_19"/>
          <p:cNvSpPr txBox="1"/>
          <p:nvPr>
            <p:ph idx="1" type="body"/>
          </p:nvPr>
        </p:nvSpPr>
        <p:spPr>
          <a:xfrm>
            <a:off x="720000" y="1364740"/>
            <a:ext cx="7439700" cy="32388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2A2D84"/>
              </a:buClr>
              <a:buSzPts val="1320"/>
              <a:buNone/>
            </a:pPr>
            <a:r>
              <a:rPr lang="nl-NL">
                <a:solidFill>
                  <a:srgbClr val="2A2D84"/>
                </a:solidFill>
              </a:rPr>
              <a:t>Na evaluatie : tussen 11.15 -11.45 </a:t>
            </a:r>
            <a:endParaRPr/>
          </a:p>
          <a:p>
            <a:pPr indent="0" lvl="0" marL="0" rtl="0" algn="l">
              <a:lnSpc>
                <a:spcPct val="100000"/>
              </a:lnSpc>
              <a:spcBef>
                <a:spcPts val="600"/>
              </a:spcBef>
              <a:spcAft>
                <a:spcPts val="0"/>
              </a:spcAft>
              <a:buClr>
                <a:srgbClr val="4A4A4A"/>
              </a:buClr>
              <a:buSzPts val="1320"/>
              <a:buNone/>
            </a:pPr>
            <a:r>
              <a:t/>
            </a:r>
            <a:endParaRPr/>
          </a:p>
          <a:p>
            <a:pPr indent="-171450" lvl="0" marL="171450" rtl="0" algn="l">
              <a:lnSpc>
                <a:spcPct val="100000"/>
              </a:lnSpc>
              <a:spcBef>
                <a:spcPts val="600"/>
              </a:spcBef>
              <a:spcAft>
                <a:spcPts val="0"/>
              </a:spcAft>
              <a:buClr>
                <a:srgbClr val="4A4A4A"/>
              </a:buClr>
              <a:buSzPts val="1320"/>
              <a:buFont typeface="Noto Sans Symbols"/>
              <a:buChar char="❑"/>
            </a:pPr>
            <a:r>
              <a:rPr b="0" lang="nl-NL"/>
              <a:t>Hoe is het gegaan?</a:t>
            </a:r>
            <a:endParaRPr/>
          </a:p>
          <a:p>
            <a:pPr indent="-171450" lvl="0" marL="171450" rtl="0" algn="l">
              <a:lnSpc>
                <a:spcPct val="100000"/>
              </a:lnSpc>
              <a:spcBef>
                <a:spcPts val="600"/>
              </a:spcBef>
              <a:spcAft>
                <a:spcPts val="0"/>
              </a:spcAft>
              <a:buClr>
                <a:srgbClr val="4A4A4A"/>
              </a:buClr>
              <a:buSzPts val="1320"/>
              <a:buFont typeface="Noto Sans Symbols"/>
              <a:buChar char="❑"/>
            </a:pPr>
            <a:r>
              <a:rPr b="0" lang="nl-NL"/>
              <a:t>Zijn er mensen te bespreken ? </a:t>
            </a:r>
            <a:endParaRPr/>
          </a:p>
          <a:p>
            <a:pPr indent="-171450" lvl="0" marL="171450" rtl="0" algn="l">
              <a:lnSpc>
                <a:spcPct val="100000"/>
              </a:lnSpc>
              <a:spcBef>
                <a:spcPts val="600"/>
              </a:spcBef>
              <a:spcAft>
                <a:spcPts val="0"/>
              </a:spcAft>
              <a:buClr>
                <a:srgbClr val="4A4A4A"/>
              </a:buClr>
              <a:buSzPts val="1320"/>
              <a:buFont typeface="Noto Sans Symbols"/>
              <a:buChar char="❑"/>
            </a:pPr>
            <a:r>
              <a:rPr b="0" lang="nl-NL"/>
              <a:t>Neemt de professionals contact op met de mensen , hebben ze de gegevens ? </a:t>
            </a:r>
            <a:endParaRPr b="0"/>
          </a:p>
          <a:p>
            <a:pPr indent="-171450" lvl="0" marL="171450" rtl="0" algn="l">
              <a:lnSpc>
                <a:spcPct val="100000"/>
              </a:lnSpc>
              <a:spcBef>
                <a:spcPts val="600"/>
              </a:spcBef>
              <a:spcAft>
                <a:spcPts val="0"/>
              </a:spcAft>
              <a:buSzPts val="1320"/>
              <a:buChar char="❑"/>
            </a:pPr>
            <a:r>
              <a:rPr b="0" lang="nl-NL"/>
              <a:t>Zijn er potientiele health champions in deze groep </a:t>
            </a:r>
            <a:endParaRPr b="0"/>
          </a:p>
          <a:p>
            <a:pPr indent="-171450" lvl="0" marL="171450" rtl="0" algn="l">
              <a:lnSpc>
                <a:spcPct val="100000"/>
              </a:lnSpc>
              <a:spcBef>
                <a:spcPts val="600"/>
              </a:spcBef>
              <a:spcAft>
                <a:spcPts val="0"/>
              </a:spcAft>
              <a:buClr>
                <a:srgbClr val="4A4A4A"/>
              </a:buClr>
              <a:buSzPts val="1320"/>
              <a:buFont typeface="Noto Sans Symbols"/>
              <a:buChar char="❑"/>
            </a:pPr>
            <a:r>
              <a:rPr b="0" lang="nl-NL"/>
              <a:t>Is er van de vorige keer nog terugkoppeling over de patienten </a:t>
            </a:r>
            <a:endParaRPr b="0"/>
          </a:p>
          <a:p>
            <a:pPr indent="-171450" lvl="0" marL="171450" rtl="0" algn="l">
              <a:lnSpc>
                <a:spcPct val="100000"/>
              </a:lnSpc>
              <a:spcBef>
                <a:spcPts val="600"/>
              </a:spcBef>
              <a:spcAft>
                <a:spcPts val="0"/>
              </a:spcAft>
              <a:buClr>
                <a:srgbClr val="4A4A4A"/>
              </a:buClr>
              <a:buSzPts val="1320"/>
              <a:buFont typeface="Noto Sans Symbols"/>
              <a:buChar char="❑"/>
            </a:pPr>
            <a:r>
              <a:rPr b="0" lang="nl-NL"/>
              <a:t>De coassistenten gaan de deelenemers bellen na 6 wkn , Pluhz checkt of alles compleet is </a:t>
            </a:r>
            <a:endParaRPr b="0"/>
          </a:p>
          <a:p>
            <a:pPr indent="-171450" lvl="0" marL="171450" rtl="0" algn="l">
              <a:lnSpc>
                <a:spcPct val="100000"/>
              </a:lnSpc>
              <a:spcBef>
                <a:spcPts val="600"/>
              </a:spcBef>
              <a:spcAft>
                <a:spcPts val="0"/>
              </a:spcAft>
              <a:buSzPts val="1320"/>
              <a:buChar char="❑"/>
            </a:pPr>
            <a:r>
              <a:rPr b="0" lang="nl-NL"/>
              <a:t>Huisarts checkt de turflijst of er hele afwijkende uitslagen tussen zitten . en of hier een verwijzing noodzakelijk is </a:t>
            </a:r>
            <a:endParaRPr b="0"/>
          </a:p>
          <a:p>
            <a:pPr indent="0" lvl="0" marL="0" rtl="0" algn="l">
              <a:lnSpc>
                <a:spcPct val="100000"/>
              </a:lnSpc>
              <a:spcBef>
                <a:spcPts val="600"/>
              </a:spcBef>
              <a:spcAft>
                <a:spcPts val="0"/>
              </a:spcAft>
              <a:buClr>
                <a:srgbClr val="4A4A4A"/>
              </a:buClr>
              <a:buSzPts val="1320"/>
              <a:buNone/>
            </a:pPr>
            <a:r>
              <a:t/>
            </a:r>
            <a:endParaRPr>
              <a:solidFill>
                <a:srgbClr val="2A2D84"/>
              </a:solidFill>
              <a:latin typeface="Arial"/>
              <a:ea typeface="Arial"/>
              <a:cs typeface="Arial"/>
              <a:sym typeface="Arial"/>
            </a:endParaRPr>
          </a:p>
          <a:p>
            <a:pPr indent="0" lvl="0" marL="0" rtl="0" algn="l">
              <a:lnSpc>
                <a:spcPct val="100000"/>
              </a:lnSpc>
              <a:spcBef>
                <a:spcPts val="600"/>
              </a:spcBef>
              <a:spcAft>
                <a:spcPts val="0"/>
              </a:spcAft>
              <a:buClr>
                <a:srgbClr val="4A4A4A"/>
              </a:buClr>
              <a:buSzPts val="1320"/>
              <a:buNone/>
            </a:pPr>
            <a:r>
              <a:t/>
            </a:r>
            <a:endParaRPr>
              <a:latin typeface="Arial"/>
              <a:ea typeface="Arial"/>
              <a:cs typeface="Arial"/>
              <a:sym typeface="Arial"/>
            </a:endParaRPr>
          </a:p>
          <a:p>
            <a:pPr indent="-87630" lvl="0" marL="171450" rtl="0" algn="l">
              <a:lnSpc>
                <a:spcPct val="100000"/>
              </a:lnSpc>
              <a:spcBef>
                <a:spcPts val="600"/>
              </a:spcBef>
              <a:spcAft>
                <a:spcPts val="0"/>
              </a:spcAft>
              <a:buClr>
                <a:srgbClr val="4A4A4A"/>
              </a:buClr>
              <a:buSzPts val="1320"/>
              <a:buFont typeface="Noto Sans Symbols"/>
              <a:buNone/>
            </a:pPr>
            <a:r>
              <a:t/>
            </a:r>
            <a:endParaRPr b="0">
              <a:latin typeface="Arial"/>
              <a:ea typeface="Arial"/>
              <a:cs typeface="Arial"/>
              <a:sym typeface="Arial"/>
            </a:endParaRPr>
          </a:p>
          <a:p>
            <a:pPr indent="-87630" lvl="0" marL="171450" rtl="0" algn="l">
              <a:lnSpc>
                <a:spcPct val="100000"/>
              </a:lnSpc>
              <a:spcBef>
                <a:spcPts val="600"/>
              </a:spcBef>
              <a:spcAft>
                <a:spcPts val="0"/>
              </a:spcAft>
              <a:buClr>
                <a:srgbClr val="4A4A4A"/>
              </a:buClr>
              <a:buSzPts val="1320"/>
              <a:buFont typeface="Noto Sans Symbols"/>
              <a:buNone/>
            </a:pPr>
            <a:r>
              <a:t/>
            </a:r>
            <a:endParaRPr b="0">
              <a:latin typeface="Arial"/>
              <a:ea typeface="Arial"/>
              <a:cs typeface="Arial"/>
              <a:sym typeface="Arial"/>
            </a:endParaRPr>
          </a:p>
          <a:p>
            <a:pPr indent="-87630" lvl="0" marL="171450" rtl="0" algn="l">
              <a:lnSpc>
                <a:spcPct val="100000"/>
              </a:lnSpc>
              <a:spcBef>
                <a:spcPts val="600"/>
              </a:spcBef>
              <a:spcAft>
                <a:spcPts val="0"/>
              </a:spcAft>
              <a:buClr>
                <a:srgbClr val="4A4A4A"/>
              </a:buClr>
              <a:buSzPts val="1320"/>
              <a:buFont typeface="Noto Sans Symbols"/>
              <a:buNone/>
            </a:pPr>
            <a:r>
              <a:t/>
            </a:r>
            <a:endParaRPr b="0"/>
          </a:p>
          <a:p>
            <a:pPr indent="0" lvl="0" marL="0" rtl="0" algn="l">
              <a:lnSpc>
                <a:spcPct val="100000"/>
              </a:lnSpc>
              <a:spcBef>
                <a:spcPts val="600"/>
              </a:spcBef>
              <a:spcAft>
                <a:spcPts val="0"/>
              </a:spcAft>
              <a:buClr>
                <a:srgbClr val="4A4A4A"/>
              </a:buClr>
              <a:buSzPts val="1320"/>
              <a:buNone/>
            </a:pPr>
            <a:r>
              <a:t/>
            </a:r>
            <a:endParaRPr b="0"/>
          </a:p>
          <a:p>
            <a:pPr indent="0" lvl="0" marL="0" rtl="0" algn="l">
              <a:lnSpc>
                <a:spcPct val="100000"/>
              </a:lnSpc>
              <a:spcBef>
                <a:spcPts val="600"/>
              </a:spcBef>
              <a:spcAft>
                <a:spcPts val="0"/>
              </a:spcAft>
              <a:buClr>
                <a:srgbClr val="4A4A4A"/>
              </a:buClr>
              <a:buSzPts val="1260"/>
              <a:buNone/>
            </a:pPr>
            <a:r>
              <a:t/>
            </a:r>
            <a:endParaRPr b="0" sz="1050"/>
          </a:p>
        </p:txBody>
      </p:sp>
      <p:cxnSp>
        <p:nvCxnSpPr>
          <p:cNvPr id="167" name="Google Shape;167;g3cc3c8d5601_1_19"/>
          <p:cNvCxnSpPr/>
          <p:nvPr/>
        </p:nvCxnSpPr>
        <p:spPr>
          <a:xfrm rot="10800000">
            <a:off x="577516" y="383941"/>
            <a:ext cx="0" cy="430200"/>
          </a:xfrm>
          <a:prstGeom prst="straightConnector1">
            <a:avLst/>
          </a:prstGeom>
          <a:noFill/>
          <a:ln cap="flat" cmpd="sng" w="47625">
            <a:solidFill>
              <a:srgbClr val="FFC892"/>
            </a:solidFill>
            <a:prstDash val="solid"/>
            <a:round/>
            <a:headEnd len="sm" w="sm" type="none"/>
            <a:tailEnd len="lg" w="lg" type="oval"/>
          </a:ln>
        </p:spPr>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12"/>
          <p:cNvSpPr txBox="1"/>
          <p:nvPr>
            <p:ph type="title"/>
          </p:nvPr>
        </p:nvSpPr>
        <p:spPr>
          <a:xfrm>
            <a:off x="720000" y="540001"/>
            <a:ext cx="6840000" cy="430234"/>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180796"/>
              </a:buClr>
              <a:buSzPts val="2700"/>
              <a:buFont typeface="Arial"/>
              <a:buNone/>
            </a:pPr>
            <a:r>
              <a:rPr lang="nl-NL" sz="2300"/>
              <a:t>Bijlage 1: Globale rolomschrijving professional</a:t>
            </a:r>
            <a:endParaRPr sz="2300"/>
          </a:p>
        </p:txBody>
      </p:sp>
      <p:sp>
        <p:nvSpPr>
          <p:cNvPr id="173" name="Google Shape;173;p12"/>
          <p:cNvSpPr txBox="1"/>
          <p:nvPr>
            <p:ph idx="1" type="body"/>
          </p:nvPr>
        </p:nvSpPr>
        <p:spPr>
          <a:xfrm>
            <a:off x="720000" y="970235"/>
            <a:ext cx="7837260" cy="2771775"/>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2A2D84"/>
              </a:buClr>
              <a:buSzPts val="1260"/>
              <a:buNone/>
            </a:pPr>
            <a:r>
              <a:rPr lang="nl-NL" sz="1050">
                <a:solidFill>
                  <a:srgbClr val="2A2D84"/>
                </a:solidFill>
              </a:rPr>
              <a:t>Zorgprofessionals</a:t>
            </a:r>
            <a:endParaRPr sz="900">
              <a:solidFill>
                <a:srgbClr val="2A2D84"/>
              </a:solidFill>
            </a:endParaRPr>
          </a:p>
          <a:p>
            <a:pPr indent="0" lvl="0" marL="0" rtl="0" algn="l">
              <a:lnSpc>
                <a:spcPct val="100000"/>
              </a:lnSpc>
              <a:spcBef>
                <a:spcPts val="600"/>
              </a:spcBef>
              <a:spcAft>
                <a:spcPts val="0"/>
              </a:spcAft>
              <a:buClr>
                <a:srgbClr val="4A4A4A"/>
              </a:buClr>
              <a:buSzPts val="1080"/>
              <a:buNone/>
            </a:pPr>
            <a:r>
              <a:rPr lang="nl-NL" sz="900"/>
              <a:t>Huisarts</a:t>
            </a:r>
            <a:r>
              <a:rPr b="0" lang="nl-NL" sz="900"/>
              <a:t>: start groepsconsult &amp; geeft uitleg reden van komst en activatie voor gezondheid vanuit urgentie vraagstukken in de huidige tijd en neemt de deelnemers mee waarom het groepsconsult een andere vorm van werken is. Het zorginfarct kan worden benoemd, maar ook de voordelen van groepsprocessen worden uitgelegd. Huisarts verwelkomt alle andere professionals en vraagt toestemming aan de deelnemers om hun gegevens te delen aan de huisarts en voor onderzoek (anoniem) indien van toepassing. </a:t>
            </a:r>
            <a:endParaRPr/>
          </a:p>
          <a:p>
            <a:pPr indent="0" lvl="0" marL="0" rtl="0" algn="l">
              <a:lnSpc>
                <a:spcPct val="100000"/>
              </a:lnSpc>
              <a:spcBef>
                <a:spcPts val="600"/>
              </a:spcBef>
              <a:spcAft>
                <a:spcPts val="0"/>
              </a:spcAft>
              <a:buClr>
                <a:srgbClr val="4A4A4A"/>
              </a:buClr>
              <a:buSzPts val="1080"/>
              <a:buNone/>
            </a:pPr>
            <a:r>
              <a:rPr b="0" lang="nl-NL" sz="900"/>
              <a:t>Aan het eind, na de carrousel van metingen legt de huisarts de verschillende onderdelen die zijn gemeten uit . De uitslagen zijn genoteerd in een metingenboekje gemaakt door i.s.m. met de Hartstichting. De uitslagen zijn in de kleuren van een stoplicht weergegeven, zodat de uitleg in eenvoudige taal kan worden overgedragen. </a:t>
            </a:r>
            <a:endParaRPr/>
          </a:p>
          <a:p>
            <a:pPr indent="0" lvl="0" marL="0" rtl="0" algn="l">
              <a:lnSpc>
                <a:spcPct val="100000"/>
              </a:lnSpc>
              <a:spcBef>
                <a:spcPts val="600"/>
              </a:spcBef>
              <a:spcAft>
                <a:spcPts val="0"/>
              </a:spcAft>
              <a:buClr>
                <a:srgbClr val="4A4A4A"/>
              </a:buClr>
              <a:buSzPts val="1080"/>
              <a:buNone/>
            </a:pPr>
            <a:r>
              <a:rPr b="0" lang="nl-NL" sz="900"/>
              <a:t>Ook zal de huisarts of POH S uitleg geven van cardiometabole ontregeling, middels eenvoudig taalgebruik en bestaande afbeeldingen en hulpmiddelen van het ontstaan van insulineresistentie/diabetes/hart en vaatziekten uit te leggen. </a:t>
            </a:r>
            <a:endParaRPr/>
          </a:p>
          <a:p>
            <a:pPr indent="0" lvl="0" marL="0" rtl="0" algn="l">
              <a:lnSpc>
                <a:spcPct val="100000"/>
              </a:lnSpc>
              <a:spcBef>
                <a:spcPts val="600"/>
              </a:spcBef>
              <a:spcAft>
                <a:spcPts val="0"/>
              </a:spcAft>
              <a:buClr>
                <a:srgbClr val="4A4A4A"/>
              </a:buClr>
              <a:buSzPts val="1080"/>
              <a:buNone/>
            </a:pPr>
            <a:r>
              <a:rPr b="0" lang="nl-NL" sz="900"/>
              <a:t>Verantwoordelijk rondom het proces en het goed verlopen van de metingen tijdens het groepsconsult en bewaakt het </a:t>
            </a:r>
            <a:r>
              <a:rPr lang="nl-NL" sz="900">
                <a:solidFill>
                  <a:srgbClr val="3EDAD8"/>
                </a:solidFill>
              </a:rPr>
              <a:t>AVG*</a:t>
            </a:r>
            <a:r>
              <a:rPr b="0" lang="nl-NL" sz="900"/>
              <a:t> en persoonlijk geheimhoudingsplicht en het delen van gevoelige gegevens. </a:t>
            </a:r>
            <a:endParaRPr/>
          </a:p>
          <a:p>
            <a:pPr indent="0" lvl="0" marL="0" rtl="0" algn="l">
              <a:lnSpc>
                <a:spcPct val="100000"/>
              </a:lnSpc>
              <a:spcBef>
                <a:spcPts val="600"/>
              </a:spcBef>
              <a:spcAft>
                <a:spcPts val="0"/>
              </a:spcAft>
              <a:buClr>
                <a:srgbClr val="4A4A4A"/>
              </a:buClr>
              <a:buSzPts val="1080"/>
              <a:buNone/>
            </a:pPr>
            <a:r>
              <a:rPr b="0" lang="nl-NL" sz="900"/>
              <a:t>Zorgt ervoor dat bij de tafels Zorg: de metingen worden uitgelegd bij de verschillende tafels (bij het thema verhoogd risico hvz wordt de bloeddruk gemeten door de deelnemers zelf, dit om de zelfregie te bevorderen en het thuismeten te leren).</a:t>
            </a:r>
            <a:endParaRPr/>
          </a:p>
          <a:p>
            <a:pPr indent="0" lvl="0" marL="0" rtl="0" algn="l">
              <a:lnSpc>
                <a:spcPct val="100000"/>
              </a:lnSpc>
              <a:spcBef>
                <a:spcPts val="600"/>
              </a:spcBef>
              <a:spcAft>
                <a:spcPts val="0"/>
              </a:spcAft>
              <a:buClr>
                <a:srgbClr val="4A4A4A"/>
              </a:buClr>
              <a:buSzPts val="1080"/>
              <a:buNone/>
            </a:pPr>
            <a:r>
              <a:rPr b="0" lang="nl-NL" sz="900"/>
              <a:t>Zorgt ervoor dat iedereen met een persoonlijk doel de deur uitgaat aan de hand van het leefstijlroer, of positieve gezondheid tool. Hiervoor is afstemming nodig met het team en intervisie hoe dat samen te bewerkstelligen. </a:t>
            </a:r>
            <a:endParaRPr/>
          </a:p>
          <a:p>
            <a:pPr indent="0" lvl="0" marL="0" rtl="0" algn="l">
              <a:lnSpc>
                <a:spcPct val="100000"/>
              </a:lnSpc>
              <a:spcBef>
                <a:spcPts val="600"/>
              </a:spcBef>
              <a:spcAft>
                <a:spcPts val="0"/>
              </a:spcAft>
              <a:buClr>
                <a:srgbClr val="4A4A4A"/>
              </a:buClr>
              <a:buSzPts val="1080"/>
              <a:buNone/>
            </a:pPr>
            <a:r>
              <a:rPr lang="nl-NL" sz="900"/>
              <a:t>Apotheker</a:t>
            </a:r>
            <a:r>
              <a:rPr b="0" lang="nl-NL" sz="900"/>
              <a:t>: (met voorkeur een Apotheker die leefstijl apotheker is) heeft een aanvullende rol op de huisarts en stellen zich complementair op. De apotheker bewaakt ook het proces bij de tafel Zorg en heeft een adviserende rol in behandeling met medicijnen en zonder medicijnen. Apotheker kan de vragen uit de groep beantwoorden omtrent medicatie vraagstukken. </a:t>
            </a:r>
            <a:endParaRPr/>
          </a:p>
          <a:p>
            <a:pPr indent="0" lvl="0" marL="0" rtl="0" algn="l">
              <a:lnSpc>
                <a:spcPct val="100000"/>
              </a:lnSpc>
              <a:spcBef>
                <a:spcPts val="600"/>
              </a:spcBef>
              <a:spcAft>
                <a:spcPts val="0"/>
              </a:spcAft>
              <a:buClr>
                <a:srgbClr val="4A4A4A"/>
              </a:buClr>
              <a:buSzPts val="1080"/>
              <a:buNone/>
            </a:pPr>
            <a:r>
              <a:rPr b="0" lang="nl-NL" sz="900"/>
              <a:t> </a:t>
            </a:r>
            <a:endParaRPr/>
          </a:p>
        </p:txBody>
      </p:sp>
      <p:cxnSp>
        <p:nvCxnSpPr>
          <p:cNvPr id="174" name="Google Shape;174;p12"/>
          <p:cNvCxnSpPr/>
          <p:nvPr/>
        </p:nvCxnSpPr>
        <p:spPr>
          <a:xfrm rot="10800000">
            <a:off x="577516" y="383908"/>
            <a:ext cx="0" cy="430233"/>
          </a:xfrm>
          <a:prstGeom prst="straightConnector1">
            <a:avLst/>
          </a:prstGeom>
          <a:noFill/>
          <a:ln cap="flat" cmpd="sng" w="47625">
            <a:solidFill>
              <a:srgbClr val="3EDAD8"/>
            </a:solidFill>
            <a:prstDash val="solid"/>
            <a:round/>
            <a:headEnd len="sm" w="sm" type="none"/>
            <a:tailEnd len="lg" w="lg" type="oval"/>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13"/>
          <p:cNvSpPr txBox="1"/>
          <p:nvPr>
            <p:ph type="title"/>
          </p:nvPr>
        </p:nvSpPr>
        <p:spPr>
          <a:xfrm>
            <a:off x="720000" y="540000"/>
            <a:ext cx="6840000" cy="757239"/>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180796"/>
              </a:buClr>
              <a:buSzPts val="2700"/>
              <a:buFont typeface="Arial"/>
              <a:buNone/>
            </a:pPr>
            <a:r>
              <a:rPr lang="nl-NL" sz="2300"/>
              <a:t>Bijlage 1: Globale rolomschrijving professionals</a:t>
            </a:r>
            <a:endParaRPr sz="2300"/>
          </a:p>
        </p:txBody>
      </p:sp>
      <p:sp>
        <p:nvSpPr>
          <p:cNvPr id="180" name="Google Shape;180;p13"/>
          <p:cNvSpPr txBox="1"/>
          <p:nvPr>
            <p:ph idx="1" type="body"/>
          </p:nvPr>
        </p:nvSpPr>
        <p:spPr>
          <a:xfrm>
            <a:off x="720000" y="976979"/>
            <a:ext cx="7837260" cy="316639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2A2D84"/>
              </a:buClr>
              <a:buSzPts val="1260"/>
              <a:buNone/>
            </a:pPr>
            <a:r>
              <a:rPr lang="nl-NL" sz="1050">
                <a:solidFill>
                  <a:srgbClr val="2A2D84"/>
                </a:solidFill>
              </a:rPr>
              <a:t>Welzijn</a:t>
            </a:r>
            <a:endParaRPr sz="900">
              <a:solidFill>
                <a:srgbClr val="2A2D84"/>
              </a:solidFill>
            </a:endParaRPr>
          </a:p>
          <a:p>
            <a:pPr indent="0" lvl="0" marL="0" rtl="0" algn="l">
              <a:lnSpc>
                <a:spcPct val="100000"/>
              </a:lnSpc>
              <a:spcBef>
                <a:spcPts val="600"/>
              </a:spcBef>
              <a:spcAft>
                <a:spcPts val="0"/>
              </a:spcAft>
              <a:buClr>
                <a:srgbClr val="4A4A4A"/>
              </a:buClr>
              <a:buSzPts val="1080"/>
              <a:buNone/>
            </a:pPr>
            <a:r>
              <a:rPr lang="nl-NL" sz="900"/>
              <a:t>Opbouwwerker/social worker (Wijkz): </a:t>
            </a:r>
            <a:endParaRPr/>
          </a:p>
          <a:p>
            <a:pPr indent="0" lvl="0" marL="0" rtl="0" algn="l">
              <a:lnSpc>
                <a:spcPct val="100000"/>
              </a:lnSpc>
              <a:spcBef>
                <a:spcPts val="600"/>
              </a:spcBef>
              <a:spcAft>
                <a:spcPts val="0"/>
              </a:spcAft>
              <a:buClr>
                <a:srgbClr val="4A4A4A"/>
              </a:buClr>
              <a:buSzPts val="1080"/>
              <a:buNone/>
            </a:pPr>
            <a:r>
              <a:rPr b="0" lang="nl-NL" sz="900"/>
              <a:t>Heeft een verantwoordelijkheid omtrent de overdracht en informatie aan deelnemers over welzijn in de wijk. Er is sprake van een actieve deelname tijdens tafelgespreksessies waar meerdere deelnemers aansluiten. Dit tafelgesprek wordt aan de hand van vragen (vanuit een vragenlijst zie bijlage) en het leefstijlroer / positieve gezondheidstool gehouden. Het doel is om te informeren, signaleren en door verwijzen. Het gesprek gaat over het aanbod in de wijk, welzijn en bewoners. Coördinatie tafels/plenaire afsluiting/persoonlijke doelen laten stellen. Coördinatie tafels/plenaire afsluiting/persoonlijke doelen laten stellen aan de hand van het Leefstijlroer.</a:t>
            </a:r>
            <a:endParaRPr/>
          </a:p>
          <a:p>
            <a:pPr indent="0" lvl="0" marL="0" rtl="0" algn="l">
              <a:lnSpc>
                <a:spcPct val="100000"/>
              </a:lnSpc>
              <a:spcBef>
                <a:spcPts val="600"/>
              </a:spcBef>
              <a:spcAft>
                <a:spcPts val="0"/>
              </a:spcAft>
              <a:buClr>
                <a:srgbClr val="4A4A4A"/>
              </a:buClr>
              <a:buSzPts val="1080"/>
              <a:buNone/>
            </a:pPr>
            <a:r>
              <a:rPr b="0" lang="nl-NL" sz="900"/>
              <a:t>De deelnemers die met welzijn aan de slag willen worden na het groepsconsult benaderd door de welzijnscoach om hem/haar toe te leiden naar de juiste activatie in de wijk.</a:t>
            </a:r>
            <a:endParaRPr/>
          </a:p>
          <a:p>
            <a:pPr indent="0" lvl="0" marL="0" rtl="0" algn="l">
              <a:lnSpc>
                <a:spcPct val="100000"/>
              </a:lnSpc>
              <a:spcBef>
                <a:spcPts val="600"/>
              </a:spcBef>
              <a:spcAft>
                <a:spcPts val="0"/>
              </a:spcAft>
              <a:buClr>
                <a:srgbClr val="4A4A4A"/>
              </a:buClr>
              <a:buSzPts val="1080"/>
              <a:buNone/>
            </a:pPr>
            <a:r>
              <a:rPr lang="nl-NL" sz="900"/>
              <a:t>Zorgkamer Zuidwest/Buurtkamers (is per wijk verschillend) </a:t>
            </a:r>
            <a:endParaRPr/>
          </a:p>
          <a:p>
            <a:pPr indent="0" lvl="0" marL="0" rtl="0" algn="l">
              <a:lnSpc>
                <a:spcPct val="100000"/>
              </a:lnSpc>
              <a:spcBef>
                <a:spcPts val="600"/>
              </a:spcBef>
              <a:spcAft>
                <a:spcPts val="0"/>
              </a:spcAft>
              <a:buClr>
                <a:srgbClr val="4A4A4A"/>
              </a:buClr>
              <a:buSzPts val="1080"/>
              <a:buNone/>
            </a:pPr>
            <a:r>
              <a:rPr b="0" lang="nl-NL" sz="900"/>
              <a:t>Werkt nauw samen met welzijn en zorg in de wijk. Is laagdrempelig en bewoners kunnen altijd binnen lopen. De rol binnen het groepsconsult is zichtbaarheid van de zorgkamer in de wijk (handelingsperspectief). Het cultuur sensitieve gesprek over gezondheid. De rol binnen de groepsconsulten is bij patiënten/deelnemers bewustzijn creëren van de verschillende mogelijkheden die er zijn binnen de Zorgkamers/ buurtkamer op het gebied en welzijn en gezondheid. </a:t>
            </a:r>
            <a:endParaRPr/>
          </a:p>
          <a:p>
            <a:pPr indent="0" lvl="0" marL="0" rtl="0" algn="l">
              <a:lnSpc>
                <a:spcPct val="100000"/>
              </a:lnSpc>
              <a:spcBef>
                <a:spcPts val="600"/>
              </a:spcBef>
              <a:spcAft>
                <a:spcPts val="0"/>
              </a:spcAft>
              <a:buClr>
                <a:srgbClr val="4A4A4A"/>
              </a:buClr>
              <a:buSzPts val="1080"/>
              <a:buNone/>
            </a:pPr>
            <a:r>
              <a:t/>
            </a:r>
            <a:endParaRPr b="0" sz="900"/>
          </a:p>
        </p:txBody>
      </p:sp>
      <p:cxnSp>
        <p:nvCxnSpPr>
          <p:cNvPr id="181" name="Google Shape;181;p13"/>
          <p:cNvCxnSpPr/>
          <p:nvPr/>
        </p:nvCxnSpPr>
        <p:spPr>
          <a:xfrm rot="10800000">
            <a:off x="577516" y="383908"/>
            <a:ext cx="0" cy="430233"/>
          </a:xfrm>
          <a:prstGeom prst="straightConnector1">
            <a:avLst/>
          </a:prstGeom>
          <a:noFill/>
          <a:ln cap="flat" cmpd="sng" w="47625">
            <a:solidFill>
              <a:srgbClr val="3EDAD8"/>
            </a:solidFill>
            <a:prstDash val="solid"/>
            <a:round/>
            <a:headEnd len="sm" w="sm" type="none"/>
            <a:tailEnd len="lg" w="lg" type="oval"/>
          </a:ln>
        </p:spPr>
      </p:cxn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14"/>
          <p:cNvSpPr txBox="1"/>
          <p:nvPr>
            <p:ph type="title"/>
          </p:nvPr>
        </p:nvSpPr>
        <p:spPr>
          <a:xfrm>
            <a:off x="720000" y="540000"/>
            <a:ext cx="6840000" cy="757239"/>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180796"/>
              </a:buClr>
              <a:buSzPts val="2700"/>
              <a:buFont typeface="Arial"/>
              <a:buNone/>
            </a:pPr>
            <a:r>
              <a:rPr lang="nl-NL" sz="2300"/>
              <a:t>Bijlage 1: Globale rolomschrijving professionals</a:t>
            </a:r>
            <a:endParaRPr sz="2300"/>
          </a:p>
        </p:txBody>
      </p:sp>
      <p:sp>
        <p:nvSpPr>
          <p:cNvPr id="187" name="Google Shape;187;p14"/>
          <p:cNvSpPr txBox="1"/>
          <p:nvPr>
            <p:ph idx="1" type="body"/>
          </p:nvPr>
        </p:nvSpPr>
        <p:spPr>
          <a:xfrm>
            <a:off x="653375" y="1458979"/>
            <a:ext cx="7837200" cy="31665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2A2D84"/>
              </a:buClr>
              <a:buSzPts val="1260"/>
              <a:buNone/>
            </a:pPr>
            <a:r>
              <a:rPr lang="nl-NL" sz="1050">
                <a:solidFill>
                  <a:srgbClr val="2A2D84"/>
                </a:solidFill>
              </a:rPr>
              <a:t>Sport</a:t>
            </a:r>
            <a:endParaRPr sz="900">
              <a:solidFill>
                <a:srgbClr val="2A2D84"/>
              </a:solidFill>
            </a:endParaRPr>
          </a:p>
          <a:p>
            <a:pPr indent="0" lvl="0" marL="0" rtl="0" algn="l">
              <a:lnSpc>
                <a:spcPct val="100000"/>
              </a:lnSpc>
              <a:spcBef>
                <a:spcPts val="600"/>
              </a:spcBef>
              <a:spcAft>
                <a:spcPts val="0"/>
              </a:spcAft>
              <a:buClr>
                <a:srgbClr val="4A4A4A"/>
              </a:buClr>
              <a:buSzPts val="1080"/>
              <a:buNone/>
            </a:pPr>
            <a:r>
              <a:rPr lang="nl-NL" sz="900"/>
              <a:t>Buurtsportcoach</a:t>
            </a:r>
            <a:r>
              <a:rPr b="0" lang="nl-NL" sz="900"/>
              <a:t>: Enthousiasmeert de deelnemers tijdens het groepsconsult om meer te gaan bewegen. De deelnemers worden toe geleid naar bewegen in de wijk. De BSC neemt zelf contact op met de mensen die enthousiast willen gaan bewegen, om een passende beweegactiviteit te vinden.  Hierbij past ook het adviseren betreffende gezonde voeding, bewegen, slaap &amp; stress. (leefstijlroer) </a:t>
            </a:r>
            <a:endParaRPr/>
          </a:p>
          <a:p>
            <a:pPr indent="0" lvl="0" marL="0" rtl="0" algn="l">
              <a:lnSpc>
                <a:spcPct val="100000"/>
              </a:lnSpc>
              <a:spcBef>
                <a:spcPts val="600"/>
              </a:spcBef>
              <a:spcAft>
                <a:spcPts val="0"/>
              </a:spcAft>
              <a:buClr>
                <a:srgbClr val="4A4A4A"/>
              </a:buClr>
              <a:buSzPts val="1080"/>
              <a:buNone/>
            </a:pPr>
            <a:r>
              <a:rPr b="0" lang="nl-NL" sz="900"/>
              <a:t>Aan het begin van het groepsconsult verzorgt de BSC een korte beweegsessie van 10-15 min binnen of buiten met de deelnemers.</a:t>
            </a:r>
            <a:endParaRPr/>
          </a:p>
          <a:p>
            <a:pPr indent="0" lvl="0" marL="0" rtl="0" algn="l">
              <a:lnSpc>
                <a:spcPct val="100000"/>
              </a:lnSpc>
              <a:spcBef>
                <a:spcPts val="600"/>
              </a:spcBef>
              <a:spcAft>
                <a:spcPts val="0"/>
              </a:spcAft>
              <a:buClr>
                <a:srgbClr val="4A4A4A"/>
              </a:buClr>
              <a:buSzPts val="1080"/>
              <a:buNone/>
            </a:pPr>
            <a:r>
              <a:rPr b="0" lang="nl-NL" sz="900"/>
              <a:t>Aan de ‘beweegtafel’ worden de lichaamsmetingen afgenomen via een geavanceerde weegschaal (In body). Er worden tijdens de tafelsessie proactief besproken of de mensen meer willen bewegen onder begeleiding van de BSC.</a:t>
            </a:r>
            <a:endParaRPr/>
          </a:p>
          <a:p>
            <a:pPr indent="0" lvl="0" marL="0" rtl="0" algn="l">
              <a:lnSpc>
                <a:spcPct val="100000"/>
              </a:lnSpc>
              <a:spcBef>
                <a:spcPts val="600"/>
              </a:spcBef>
              <a:spcAft>
                <a:spcPts val="0"/>
              </a:spcAft>
              <a:buClr>
                <a:srgbClr val="4A4A4A"/>
              </a:buClr>
              <a:buSzPts val="1080"/>
              <a:buNone/>
            </a:pPr>
            <a:r>
              <a:rPr b="0" lang="nl-NL" sz="900"/>
              <a:t>Aan het eind van het GC worden de uitslagen van de metingen plenair kort besproken.</a:t>
            </a:r>
            <a:endParaRPr/>
          </a:p>
          <a:p>
            <a:pPr indent="0" lvl="0" marL="0" rtl="0" algn="l">
              <a:lnSpc>
                <a:spcPct val="100000"/>
              </a:lnSpc>
              <a:spcBef>
                <a:spcPts val="600"/>
              </a:spcBef>
              <a:spcAft>
                <a:spcPts val="0"/>
              </a:spcAft>
              <a:buClr>
                <a:srgbClr val="4A4A4A"/>
              </a:buClr>
              <a:buSzPts val="1320"/>
              <a:buNone/>
            </a:pPr>
            <a:r>
              <a:rPr lang="nl-NL"/>
              <a:t> </a:t>
            </a:r>
            <a:endParaRPr/>
          </a:p>
          <a:p>
            <a:pPr indent="0" lvl="0" marL="0" rtl="0" algn="l">
              <a:lnSpc>
                <a:spcPct val="100000"/>
              </a:lnSpc>
              <a:spcBef>
                <a:spcPts val="600"/>
              </a:spcBef>
              <a:spcAft>
                <a:spcPts val="0"/>
              </a:spcAft>
              <a:buClr>
                <a:srgbClr val="4A4A4A"/>
              </a:buClr>
              <a:buSzPts val="1080"/>
              <a:buNone/>
            </a:pPr>
            <a:r>
              <a:t/>
            </a:r>
            <a:endParaRPr b="0" sz="900"/>
          </a:p>
        </p:txBody>
      </p:sp>
      <p:cxnSp>
        <p:nvCxnSpPr>
          <p:cNvPr id="188" name="Google Shape;188;p14"/>
          <p:cNvCxnSpPr/>
          <p:nvPr/>
        </p:nvCxnSpPr>
        <p:spPr>
          <a:xfrm rot="10800000">
            <a:off x="577516" y="383908"/>
            <a:ext cx="0" cy="430233"/>
          </a:xfrm>
          <a:prstGeom prst="straightConnector1">
            <a:avLst/>
          </a:prstGeom>
          <a:noFill/>
          <a:ln cap="flat" cmpd="sng" w="47625">
            <a:solidFill>
              <a:srgbClr val="3EDAD8"/>
            </a:solidFill>
            <a:prstDash val="solid"/>
            <a:round/>
            <a:headEnd len="sm" w="sm" type="none"/>
            <a:tailEnd len="lg" w="lg" type="oval"/>
          </a:ln>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15"/>
          <p:cNvSpPr txBox="1"/>
          <p:nvPr>
            <p:ph type="title"/>
          </p:nvPr>
        </p:nvSpPr>
        <p:spPr>
          <a:xfrm>
            <a:off x="720000" y="540000"/>
            <a:ext cx="6840000" cy="757239"/>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180796"/>
              </a:buClr>
              <a:buSzPts val="2700"/>
              <a:buFont typeface="Arial"/>
              <a:buNone/>
            </a:pPr>
            <a:r>
              <a:rPr lang="nl-NL" sz="2300"/>
              <a:t>Bijlage 1: Globale rolomschrijving professionals</a:t>
            </a:r>
            <a:endParaRPr sz="2300"/>
          </a:p>
        </p:txBody>
      </p:sp>
      <p:sp>
        <p:nvSpPr>
          <p:cNvPr id="194" name="Google Shape;194;p15"/>
          <p:cNvSpPr txBox="1"/>
          <p:nvPr>
            <p:ph idx="1" type="body"/>
          </p:nvPr>
        </p:nvSpPr>
        <p:spPr>
          <a:xfrm>
            <a:off x="720000" y="976979"/>
            <a:ext cx="7837260" cy="316639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2A2D84"/>
              </a:buClr>
              <a:buSzPts val="1260"/>
              <a:buNone/>
            </a:pPr>
            <a:r>
              <a:rPr lang="nl-NL" sz="1050">
                <a:solidFill>
                  <a:srgbClr val="2A2D84"/>
                </a:solidFill>
                <a:latin typeface="Open Sans"/>
                <a:ea typeface="Open Sans"/>
                <a:cs typeface="Open Sans"/>
                <a:sym typeface="Open Sans"/>
              </a:rPr>
              <a:t>GGZ</a:t>
            </a:r>
            <a:endParaRPr sz="900">
              <a:solidFill>
                <a:srgbClr val="2A2D84"/>
              </a:solidFill>
              <a:latin typeface="Open Sans"/>
              <a:ea typeface="Open Sans"/>
              <a:cs typeface="Open Sans"/>
              <a:sym typeface="Open Sans"/>
            </a:endParaRPr>
          </a:p>
          <a:p>
            <a:pPr indent="0" lvl="0" marL="0" rtl="0" algn="l">
              <a:lnSpc>
                <a:spcPct val="100000"/>
              </a:lnSpc>
              <a:spcBef>
                <a:spcPts val="600"/>
              </a:spcBef>
              <a:spcAft>
                <a:spcPts val="0"/>
              </a:spcAft>
              <a:buClr>
                <a:srgbClr val="4A4A4A"/>
              </a:buClr>
              <a:buSzPts val="1080"/>
              <a:buNone/>
            </a:pPr>
            <a:r>
              <a:rPr lang="nl-NL" sz="900">
                <a:latin typeface="Open Sans"/>
                <a:ea typeface="Open Sans"/>
                <a:cs typeface="Open Sans"/>
                <a:sym typeface="Open Sans"/>
              </a:rPr>
              <a:t>POH GGZ / psycholoog</a:t>
            </a:r>
            <a:endParaRPr/>
          </a:p>
          <a:p>
            <a:pPr indent="0" lvl="0" marL="0" rtl="0" algn="l">
              <a:lnSpc>
                <a:spcPct val="100000"/>
              </a:lnSpc>
              <a:spcBef>
                <a:spcPts val="600"/>
              </a:spcBef>
              <a:spcAft>
                <a:spcPts val="0"/>
              </a:spcAft>
              <a:buClr>
                <a:srgbClr val="4A4A4A"/>
              </a:buClr>
              <a:buSzPts val="1080"/>
              <a:buNone/>
            </a:pPr>
            <a:r>
              <a:rPr b="0" lang="nl-NL" sz="900">
                <a:latin typeface="Open Sans"/>
                <a:ea typeface="Open Sans"/>
                <a:cs typeface="Open Sans"/>
                <a:sym typeface="Open Sans"/>
              </a:rPr>
              <a:t>Middels het leefstijlroer en positieve gezondheid komen stress en slapen ook aanbod, hierbij kan de POH GGZ een belangrijke aanvullende rol spelen. </a:t>
            </a:r>
            <a:endParaRPr/>
          </a:p>
          <a:p>
            <a:pPr indent="0" lvl="0" marL="0" rtl="0" algn="l">
              <a:lnSpc>
                <a:spcPct val="100000"/>
              </a:lnSpc>
              <a:spcBef>
                <a:spcPts val="600"/>
              </a:spcBef>
              <a:spcAft>
                <a:spcPts val="0"/>
              </a:spcAft>
              <a:buClr>
                <a:srgbClr val="4A4A4A"/>
              </a:buClr>
              <a:buSzPts val="1080"/>
              <a:buNone/>
            </a:pPr>
            <a:r>
              <a:rPr b="0" lang="nl-NL" sz="900">
                <a:latin typeface="Open Sans"/>
                <a:ea typeface="Open Sans"/>
                <a:cs typeface="Open Sans"/>
                <a:sym typeface="Open Sans"/>
              </a:rPr>
              <a:t>Aan de tafel Welzijn kan de POH GGZ complementair aansluiten bij de Social Worker. </a:t>
            </a:r>
            <a:endParaRPr/>
          </a:p>
          <a:p>
            <a:pPr indent="0" lvl="0" marL="0" rtl="0" algn="l">
              <a:lnSpc>
                <a:spcPct val="100000"/>
              </a:lnSpc>
              <a:spcBef>
                <a:spcPts val="600"/>
              </a:spcBef>
              <a:spcAft>
                <a:spcPts val="0"/>
              </a:spcAft>
              <a:buClr>
                <a:srgbClr val="4A4A4A"/>
              </a:buClr>
              <a:buSzPts val="1080"/>
              <a:buNone/>
            </a:pPr>
            <a:r>
              <a:rPr b="0" lang="nl-NL" sz="900">
                <a:latin typeface="Open Sans"/>
                <a:ea typeface="Open Sans"/>
                <a:cs typeface="Open Sans"/>
                <a:sym typeface="Open Sans"/>
              </a:rPr>
              <a:t>De bewustwording op het belang van mentale gezondheid kan worden besproken waarna laagdrempelig een verwijzing naar de POH GGZ voor verdere begeleiding kan worden gemaakt.</a:t>
            </a:r>
            <a:endParaRPr/>
          </a:p>
          <a:p>
            <a:pPr indent="0" lvl="0" marL="0" rtl="0" algn="l">
              <a:lnSpc>
                <a:spcPct val="100000"/>
              </a:lnSpc>
              <a:spcBef>
                <a:spcPts val="600"/>
              </a:spcBef>
              <a:spcAft>
                <a:spcPts val="0"/>
              </a:spcAft>
              <a:buClr>
                <a:srgbClr val="4A4A4A"/>
              </a:buClr>
              <a:buSzPts val="1080"/>
              <a:buNone/>
            </a:pPr>
            <a:r>
              <a:t/>
            </a:r>
            <a:endParaRPr sz="900"/>
          </a:p>
          <a:p>
            <a:pPr indent="0" lvl="0" marL="0" rtl="0" algn="l">
              <a:lnSpc>
                <a:spcPct val="100000"/>
              </a:lnSpc>
              <a:spcBef>
                <a:spcPts val="600"/>
              </a:spcBef>
              <a:spcAft>
                <a:spcPts val="0"/>
              </a:spcAft>
              <a:buClr>
                <a:srgbClr val="4A4A4A"/>
              </a:buClr>
              <a:buSzPts val="1080"/>
              <a:buNone/>
            </a:pPr>
            <a:r>
              <a:rPr lang="nl-NL" sz="900">
                <a:latin typeface="Open Sans"/>
                <a:ea typeface="Open Sans"/>
                <a:cs typeface="Open Sans"/>
                <a:sym typeface="Open Sans"/>
              </a:rPr>
              <a:t>Per wijk kan er worden gekeken welke wijkinitiatieven kunnen aansluiten bij het groepsconsult: </a:t>
            </a:r>
            <a:endParaRPr/>
          </a:p>
          <a:p>
            <a:pPr indent="0" lvl="0" marL="0" rtl="0" algn="l">
              <a:lnSpc>
                <a:spcPct val="100000"/>
              </a:lnSpc>
              <a:spcBef>
                <a:spcPts val="600"/>
              </a:spcBef>
              <a:spcAft>
                <a:spcPts val="0"/>
              </a:spcAft>
              <a:buClr>
                <a:srgbClr val="4A4A4A"/>
              </a:buClr>
              <a:buSzPts val="1080"/>
              <a:buNone/>
            </a:pPr>
            <a:r>
              <a:rPr b="0" lang="nl-NL" sz="900">
                <a:latin typeface="Open Sans"/>
                <a:ea typeface="Open Sans"/>
                <a:cs typeface="Open Sans"/>
                <a:sym typeface="Open Sans"/>
              </a:rPr>
              <a:t>Bijvoorbeeld: Projectleider Rookvrij Leven: </a:t>
            </a:r>
            <a:endParaRPr/>
          </a:p>
          <a:p>
            <a:pPr indent="0" lvl="0" marL="0" rtl="0" algn="l">
              <a:lnSpc>
                <a:spcPct val="100000"/>
              </a:lnSpc>
              <a:spcBef>
                <a:spcPts val="600"/>
              </a:spcBef>
              <a:spcAft>
                <a:spcPts val="0"/>
              </a:spcAft>
              <a:buClr>
                <a:srgbClr val="4A4A4A"/>
              </a:buClr>
              <a:buSzPts val="1080"/>
              <a:buNone/>
            </a:pPr>
            <a:r>
              <a:rPr b="0" lang="nl-NL" sz="900">
                <a:latin typeface="Open Sans"/>
                <a:ea typeface="Open Sans"/>
                <a:cs typeface="Open Sans"/>
                <a:sym typeface="Open Sans"/>
              </a:rPr>
              <a:t>Met deelnemers wordt hierbij het gesprek gevoerd over wat roken voor hen betekent. Waarbij de focus ligt op bewustwording. Wat maakt dat roken belangrijk is, is er sprake van onderliggende problematiek en zou de deelnemer hiermee (roken en of onderliggende problematiek) aan de slag willen. Indien gewenst doorverwijzen naar een coach of een passende workshop/training aangaande gezondheidsbevordering en/of stoppen met roken.</a:t>
            </a:r>
            <a:endParaRPr/>
          </a:p>
          <a:p>
            <a:pPr indent="0" lvl="0" marL="0" rtl="0" algn="l">
              <a:lnSpc>
                <a:spcPct val="100000"/>
              </a:lnSpc>
              <a:spcBef>
                <a:spcPts val="600"/>
              </a:spcBef>
              <a:spcAft>
                <a:spcPts val="0"/>
              </a:spcAft>
              <a:buClr>
                <a:srgbClr val="4A4A4A"/>
              </a:buClr>
              <a:buSzPts val="1080"/>
              <a:buNone/>
            </a:pPr>
            <a:r>
              <a:t/>
            </a:r>
            <a:endParaRPr b="0" sz="900"/>
          </a:p>
        </p:txBody>
      </p:sp>
      <p:cxnSp>
        <p:nvCxnSpPr>
          <p:cNvPr id="195" name="Google Shape;195;p15"/>
          <p:cNvCxnSpPr/>
          <p:nvPr/>
        </p:nvCxnSpPr>
        <p:spPr>
          <a:xfrm rot="10800000">
            <a:off x="577516" y="383908"/>
            <a:ext cx="0" cy="430233"/>
          </a:xfrm>
          <a:prstGeom prst="straightConnector1">
            <a:avLst/>
          </a:prstGeom>
          <a:noFill/>
          <a:ln cap="flat" cmpd="sng" w="47625">
            <a:solidFill>
              <a:srgbClr val="3EDAD8"/>
            </a:solidFill>
            <a:prstDash val="solid"/>
            <a:round/>
            <a:headEnd len="sm" w="sm" type="none"/>
            <a:tailEnd len="lg" w="lg" type="oval"/>
          </a:ln>
        </p:spPr>
      </p:cxn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16"/>
          <p:cNvSpPr txBox="1"/>
          <p:nvPr>
            <p:ph type="title"/>
          </p:nvPr>
        </p:nvSpPr>
        <p:spPr>
          <a:xfrm>
            <a:off x="720000" y="540000"/>
            <a:ext cx="6840000" cy="757239"/>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180796"/>
              </a:buClr>
              <a:buSzPts val="2700"/>
              <a:buFont typeface="Arial"/>
              <a:buNone/>
            </a:pPr>
            <a:r>
              <a:rPr lang="nl-NL" sz="2200"/>
              <a:t>Bijlage 1: Globale rolomschrijving professionals</a:t>
            </a:r>
            <a:endParaRPr sz="2200"/>
          </a:p>
        </p:txBody>
      </p:sp>
      <p:sp>
        <p:nvSpPr>
          <p:cNvPr id="201" name="Google Shape;201;p16"/>
          <p:cNvSpPr txBox="1"/>
          <p:nvPr>
            <p:ph idx="1" type="body"/>
          </p:nvPr>
        </p:nvSpPr>
        <p:spPr>
          <a:xfrm>
            <a:off x="720000" y="976979"/>
            <a:ext cx="7837260" cy="316639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4A4A4A"/>
              </a:buClr>
              <a:buSzPts val="1080"/>
              <a:buNone/>
            </a:pPr>
            <a:r>
              <a:rPr lang="nl-NL" sz="900"/>
              <a:t>Medisch assistent:</a:t>
            </a:r>
            <a:endParaRPr/>
          </a:p>
          <a:p>
            <a:pPr indent="-171450" lvl="0" marL="171450" rtl="0" algn="l">
              <a:lnSpc>
                <a:spcPct val="100000"/>
              </a:lnSpc>
              <a:spcBef>
                <a:spcPts val="600"/>
              </a:spcBef>
              <a:spcAft>
                <a:spcPts val="0"/>
              </a:spcAft>
              <a:buClr>
                <a:srgbClr val="4A4A4A"/>
              </a:buClr>
              <a:buSzPts val="1080"/>
              <a:buFont typeface="Arial"/>
              <a:buChar char="•"/>
            </a:pPr>
            <a:r>
              <a:rPr b="0" lang="nl-NL" sz="900"/>
              <a:t>In samenwerking met de hartstichting en GvI.</a:t>
            </a:r>
            <a:endParaRPr/>
          </a:p>
          <a:p>
            <a:pPr indent="-171450" lvl="0" marL="171450" rtl="0" algn="l">
              <a:lnSpc>
                <a:spcPct val="100000"/>
              </a:lnSpc>
              <a:spcBef>
                <a:spcPts val="600"/>
              </a:spcBef>
              <a:spcAft>
                <a:spcPts val="0"/>
              </a:spcAft>
              <a:buClr>
                <a:srgbClr val="4A4A4A"/>
              </a:buClr>
              <a:buSzPts val="1080"/>
              <a:buFont typeface="Arial"/>
              <a:buChar char="•"/>
            </a:pPr>
            <a:r>
              <a:rPr b="0" lang="nl-NL" sz="900"/>
              <a:t>Meet de glucose en de cholesterol. </a:t>
            </a:r>
            <a:endParaRPr/>
          </a:p>
          <a:p>
            <a:pPr indent="-171450" lvl="0" marL="171450" rtl="0" algn="l">
              <a:lnSpc>
                <a:spcPct val="100000"/>
              </a:lnSpc>
              <a:spcBef>
                <a:spcPts val="600"/>
              </a:spcBef>
              <a:spcAft>
                <a:spcPts val="0"/>
              </a:spcAft>
              <a:buClr>
                <a:srgbClr val="4A4A4A"/>
              </a:buClr>
              <a:buSzPts val="1080"/>
              <a:buFont typeface="Arial"/>
              <a:buChar char="•"/>
            </a:pPr>
            <a:r>
              <a:rPr b="0" lang="nl-NL" sz="900"/>
              <a:t>Is goed bekend met de meet apparatuur.</a:t>
            </a:r>
            <a:endParaRPr/>
          </a:p>
          <a:p>
            <a:pPr indent="-171450" lvl="0" marL="171450" rtl="0" algn="l">
              <a:lnSpc>
                <a:spcPct val="100000"/>
              </a:lnSpc>
              <a:spcBef>
                <a:spcPts val="600"/>
              </a:spcBef>
              <a:spcAft>
                <a:spcPts val="0"/>
              </a:spcAft>
              <a:buClr>
                <a:srgbClr val="4A4A4A"/>
              </a:buClr>
              <a:buSzPts val="1080"/>
              <a:buFont typeface="Arial"/>
              <a:buChar char="•"/>
            </a:pPr>
            <a:r>
              <a:rPr b="0" lang="nl-NL" sz="900"/>
              <a:t>Aan de “Meet tafel “worden de glucose en cholesterol gemeten i.s.m. de Hartstichting.</a:t>
            </a:r>
            <a:endParaRPr/>
          </a:p>
          <a:p>
            <a:pPr indent="0" lvl="0" marL="0" rtl="0" algn="l">
              <a:lnSpc>
                <a:spcPct val="100000"/>
              </a:lnSpc>
              <a:spcBef>
                <a:spcPts val="600"/>
              </a:spcBef>
              <a:spcAft>
                <a:spcPts val="0"/>
              </a:spcAft>
              <a:buClr>
                <a:srgbClr val="4A4A4A"/>
              </a:buClr>
              <a:buSzPts val="1080"/>
              <a:buNone/>
            </a:pPr>
            <a:r>
              <a:rPr b="0" lang="nl-NL" sz="900"/>
              <a:t> </a:t>
            </a:r>
            <a:endParaRPr/>
          </a:p>
          <a:p>
            <a:pPr indent="0" lvl="0" marL="0" rtl="0" algn="l">
              <a:lnSpc>
                <a:spcPct val="100000"/>
              </a:lnSpc>
              <a:spcBef>
                <a:spcPts val="600"/>
              </a:spcBef>
              <a:spcAft>
                <a:spcPts val="0"/>
              </a:spcAft>
              <a:buClr>
                <a:srgbClr val="4A4A4A"/>
              </a:buClr>
              <a:buSzPts val="1080"/>
              <a:buNone/>
            </a:pPr>
            <a:r>
              <a:rPr lang="nl-NL" sz="900"/>
              <a:t>Gastvrouw/gastheer: </a:t>
            </a:r>
            <a:endParaRPr/>
          </a:p>
          <a:p>
            <a:pPr indent="0" lvl="0" marL="0" rtl="0" algn="l">
              <a:lnSpc>
                <a:spcPct val="100000"/>
              </a:lnSpc>
              <a:spcBef>
                <a:spcPts val="600"/>
              </a:spcBef>
              <a:spcAft>
                <a:spcPts val="0"/>
              </a:spcAft>
              <a:buClr>
                <a:srgbClr val="4A4A4A"/>
              </a:buClr>
              <a:buSzPts val="1080"/>
              <a:buNone/>
            </a:pPr>
            <a:r>
              <a:rPr b="0" lang="nl-NL" sz="900"/>
              <a:t>Zorgt ervoor dat alles (start, vragenlijsten, turflijsten, flyers, folders, tafelindeling, etc.) op rolletjes loopt tijdens het groepsconsult. De gastvrouw zorgt voor de tijdplanning en roulatie van de meetpunten en dat het draaiboek gevolgd wordt. </a:t>
            </a:r>
            <a:endParaRPr/>
          </a:p>
          <a:p>
            <a:pPr indent="0" lvl="0" marL="0" rtl="0" algn="l">
              <a:lnSpc>
                <a:spcPct val="100000"/>
              </a:lnSpc>
              <a:spcBef>
                <a:spcPts val="600"/>
              </a:spcBef>
              <a:spcAft>
                <a:spcPts val="0"/>
              </a:spcAft>
              <a:buClr>
                <a:srgbClr val="4A4A4A"/>
              </a:buClr>
              <a:buSzPts val="1080"/>
              <a:buNone/>
            </a:pPr>
            <a:r>
              <a:rPr b="0" lang="nl-NL" sz="900"/>
              <a:t> </a:t>
            </a:r>
            <a:endParaRPr/>
          </a:p>
          <a:p>
            <a:pPr indent="0" lvl="0" marL="0" rtl="0" algn="l">
              <a:lnSpc>
                <a:spcPct val="100000"/>
              </a:lnSpc>
              <a:spcBef>
                <a:spcPts val="600"/>
              </a:spcBef>
              <a:spcAft>
                <a:spcPts val="0"/>
              </a:spcAft>
              <a:buClr>
                <a:srgbClr val="4A4A4A"/>
              </a:buClr>
              <a:buSzPts val="1080"/>
              <a:buNone/>
            </a:pPr>
            <a:r>
              <a:rPr lang="nl-NL" sz="900"/>
              <a:t>Coördinator</a:t>
            </a:r>
            <a:r>
              <a:rPr b="0" lang="nl-NL" sz="900"/>
              <a:t>: </a:t>
            </a:r>
            <a:endParaRPr/>
          </a:p>
          <a:p>
            <a:pPr indent="0" lvl="0" marL="0" rtl="0" algn="l">
              <a:lnSpc>
                <a:spcPct val="100000"/>
              </a:lnSpc>
              <a:spcBef>
                <a:spcPts val="600"/>
              </a:spcBef>
              <a:spcAft>
                <a:spcPts val="0"/>
              </a:spcAft>
              <a:buClr>
                <a:srgbClr val="4A4A4A"/>
              </a:buClr>
              <a:buSzPts val="1080"/>
              <a:buNone/>
            </a:pPr>
            <a:r>
              <a:rPr b="0" lang="nl-NL" sz="900"/>
              <a:t>In de voorbereiding zorgt de operationele coördinator samen met de coördinator Reos/Hadoks/GvI en de locatie waar het Groepsconsult plaatsvind dat alles in de ruimt goed is voorbereid. </a:t>
            </a:r>
            <a:endParaRPr/>
          </a:p>
          <a:p>
            <a:pPr indent="0" lvl="0" marL="0" rtl="0" algn="l">
              <a:lnSpc>
                <a:spcPct val="100000"/>
              </a:lnSpc>
              <a:spcBef>
                <a:spcPts val="600"/>
              </a:spcBef>
              <a:spcAft>
                <a:spcPts val="0"/>
              </a:spcAft>
              <a:buClr>
                <a:srgbClr val="4A4A4A"/>
              </a:buClr>
              <a:buSzPts val="1080"/>
              <a:buNone/>
            </a:pPr>
            <a:r>
              <a:rPr b="0" lang="nl-NL" sz="900"/>
              <a:t> </a:t>
            </a:r>
            <a:endParaRPr/>
          </a:p>
          <a:p>
            <a:pPr indent="0" lvl="0" marL="0" rtl="0" algn="l">
              <a:lnSpc>
                <a:spcPct val="100000"/>
              </a:lnSpc>
              <a:spcBef>
                <a:spcPts val="600"/>
              </a:spcBef>
              <a:spcAft>
                <a:spcPts val="0"/>
              </a:spcAft>
              <a:buClr>
                <a:srgbClr val="4A4A4A"/>
              </a:buClr>
              <a:buSzPts val="1080"/>
              <a:buNone/>
            </a:pPr>
            <a:r>
              <a:rPr lang="nl-NL" sz="900"/>
              <a:t>Pluhz medewerker: </a:t>
            </a:r>
            <a:endParaRPr/>
          </a:p>
          <a:p>
            <a:pPr indent="0" lvl="0" marL="0" rtl="0" algn="l">
              <a:lnSpc>
                <a:spcPct val="100000"/>
              </a:lnSpc>
              <a:spcBef>
                <a:spcPts val="600"/>
              </a:spcBef>
              <a:spcAft>
                <a:spcPts val="0"/>
              </a:spcAft>
              <a:buClr>
                <a:srgbClr val="4A4A4A"/>
              </a:buClr>
              <a:buSzPts val="1080"/>
              <a:buNone/>
            </a:pPr>
            <a:r>
              <a:rPr b="0" lang="nl-NL" sz="900"/>
              <a:t>Is verantwoordelijk voor het AVG delen van gegevens deelnemers en &amp; terugkoppeling huisarts. En het verwerken van de vragenlijsten en metingen. De turflijsten die hiervoor worden gebruik worden ook via Pluzh verwerkt. </a:t>
            </a:r>
            <a:endParaRPr/>
          </a:p>
        </p:txBody>
      </p:sp>
      <p:cxnSp>
        <p:nvCxnSpPr>
          <p:cNvPr id="202" name="Google Shape;202;p16"/>
          <p:cNvCxnSpPr/>
          <p:nvPr/>
        </p:nvCxnSpPr>
        <p:spPr>
          <a:xfrm rot="10800000">
            <a:off x="577516" y="383908"/>
            <a:ext cx="0" cy="430233"/>
          </a:xfrm>
          <a:prstGeom prst="straightConnector1">
            <a:avLst/>
          </a:prstGeom>
          <a:noFill/>
          <a:ln cap="flat" cmpd="sng" w="47625">
            <a:solidFill>
              <a:srgbClr val="3EDAD8"/>
            </a:solidFill>
            <a:prstDash val="solid"/>
            <a:round/>
            <a:headEnd len="sm" w="sm" type="none"/>
            <a:tailEnd len="lg" w="lg" type="oval"/>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 name="Shape 45"/>
        <p:cNvGrpSpPr/>
        <p:nvPr/>
      </p:nvGrpSpPr>
      <p:grpSpPr>
        <a:xfrm>
          <a:off x="0" y="0"/>
          <a:ext cx="0" cy="0"/>
          <a:chOff x="0" y="0"/>
          <a:chExt cx="0" cy="0"/>
        </a:xfrm>
      </p:grpSpPr>
      <p:sp>
        <p:nvSpPr>
          <p:cNvPr id="46" name="Google Shape;46;p2"/>
          <p:cNvSpPr txBox="1"/>
          <p:nvPr>
            <p:ph type="title"/>
          </p:nvPr>
        </p:nvSpPr>
        <p:spPr>
          <a:xfrm>
            <a:off x="720000" y="540000"/>
            <a:ext cx="6840000" cy="757239"/>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180796"/>
              </a:buClr>
              <a:buSzPts val="2700"/>
              <a:buFont typeface="Arial"/>
              <a:buNone/>
            </a:pPr>
            <a:r>
              <a:rPr lang="nl-NL"/>
              <a:t>Leeswijzer</a:t>
            </a:r>
            <a:br>
              <a:rPr lang="nl-NL"/>
            </a:br>
            <a:br>
              <a:rPr lang="nl-NL"/>
            </a:br>
            <a:endParaRPr/>
          </a:p>
        </p:txBody>
      </p:sp>
      <p:sp>
        <p:nvSpPr>
          <p:cNvPr id="47" name="Google Shape;47;p2"/>
          <p:cNvSpPr txBox="1"/>
          <p:nvPr>
            <p:ph idx="1" type="body"/>
          </p:nvPr>
        </p:nvSpPr>
        <p:spPr>
          <a:xfrm>
            <a:off x="577515" y="1011054"/>
            <a:ext cx="7464650" cy="323876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4A4A4A"/>
              </a:buClr>
              <a:buSzPts val="1320"/>
              <a:buNone/>
            </a:pPr>
            <a:r>
              <a:rPr b="0" lang="nl-NL"/>
              <a:t>Dit draaiboek kun je gebruiken om zelf een groepsconsult in jouw wijk te organiseren. Het is een praktisch werkdocument, waarbij we ingaan op de activiteiten tijdens het groepsconsult. Daarnaast delen we hier tips voor de organisatie van het groepsconsult op basis van de ervaring in andere wijken. ​</a:t>
            </a:r>
            <a:endParaRPr b="0" sz="1050"/>
          </a:p>
          <a:p>
            <a:pPr indent="0" lvl="0" marL="0" rtl="0" algn="l">
              <a:lnSpc>
                <a:spcPct val="100000"/>
              </a:lnSpc>
              <a:spcBef>
                <a:spcPts val="600"/>
              </a:spcBef>
              <a:spcAft>
                <a:spcPts val="0"/>
              </a:spcAft>
              <a:buClr>
                <a:srgbClr val="4A4A4A"/>
              </a:buClr>
              <a:buSzPts val="1320"/>
              <a:buNone/>
            </a:pPr>
            <a:r>
              <a:rPr b="0" lang="nl-NL"/>
              <a:t>​</a:t>
            </a:r>
            <a:endParaRPr b="0" sz="1050"/>
          </a:p>
          <a:p>
            <a:pPr indent="0" lvl="0" marL="0" rtl="0" algn="l">
              <a:lnSpc>
                <a:spcPct val="100000"/>
              </a:lnSpc>
              <a:spcBef>
                <a:spcPts val="600"/>
              </a:spcBef>
              <a:spcAft>
                <a:spcPts val="0"/>
              </a:spcAft>
              <a:buClr>
                <a:srgbClr val="4A4A4A"/>
              </a:buClr>
              <a:buSzPts val="1320"/>
              <a:buNone/>
            </a:pPr>
            <a:r>
              <a:rPr b="0" lang="nl-NL"/>
              <a:t>Informatie over wat het groepsconsult is, hoe het werkt en de randvoorwaarden om dit goed te kunnen organiseren, is te vinden in de </a:t>
            </a:r>
            <a:r>
              <a:rPr lang="nl-NL" u="sng"/>
              <a:t>Handleiding Groepsconsulten. </a:t>
            </a:r>
            <a:endParaRPr/>
          </a:p>
          <a:p>
            <a:pPr indent="0" lvl="0" marL="0" rtl="0" algn="l">
              <a:lnSpc>
                <a:spcPct val="100000"/>
              </a:lnSpc>
              <a:spcBef>
                <a:spcPts val="600"/>
              </a:spcBef>
              <a:spcAft>
                <a:spcPts val="0"/>
              </a:spcAft>
              <a:buClr>
                <a:srgbClr val="4A4A4A"/>
              </a:buClr>
              <a:buSzPts val="1320"/>
              <a:buNone/>
            </a:pPr>
            <a:r>
              <a:t/>
            </a:r>
            <a:endParaRPr u="sng"/>
          </a:p>
          <a:p>
            <a:pPr indent="0" lvl="0" marL="0" rtl="0" algn="l">
              <a:lnSpc>
                <a:spcPct val="100000"/>
              </a:lnSpc>
              <a:spcBef>
                <a:spcPts val="600"/>
              </a:spcBef>
              <a:spcAft>
                <a:spcPts val="0"/>
              </a:spcAft>
              <a:buClr>
                <a:srgbClr val="4A4A4A"/>
              </a:buClr>
              <a:buSzPts val="1260"/>
              <a:buNone/>
            </a:pPr>
            <a:r>
              <a:t/>
            </a:r>
            <a:endParaRPr b="0" sz="1050" u="sng"/>
          </a:p>
          <a:p>
            <a:pPr indent="0" lvl="0" marL="0" rtl="0" algn="l">
              <a:lnSpc>
                <a:spcPct val="100000"/>
              </a:lnSpc>
              <a:spcBef>
                <a:spcPts val="600"/>
              </a:spcBef>
              <a:spcAft>
                <a:spcPts val="0"/>
              </a:spcAft>
              <a:buClr>
                <a:srgbClr val="4A4A4A"/>
              </a:buClr>
              <a:buSzPts val="1260"/>
              <a:buNone/>
            </a:pPr>
            <a:r>
              <a:t/>
            </a:r>
            <a:endParaRPr b="0" sz="1050" u="sng"/>
          </a:p>
          <a:p>
            <a:pPr indent="0" lvl="0" marL="0" rtl="0" algn="l">
              <a:lnSpc>
                <a:spcPct val="100000"/>
              </a:lnSpc>
              <a:spcBef>
                <a:spcPts val="600"/>
              </a:spcBef>
              <a:spcAft>
                <a:spcPts val="0"/>
              </a:spcAft>
              <a:buClr>
                <a:srgbClr val="4A4A4A"/>
              </a:buClr>
              <a:buSzPts val="1260"/>
              <a:buNone/>
            </a:pPr>
            <a:r>
              <a:t/>
            </a:r>
            <a:endParaRPr b="0" sz="1050"/>
          </a:p>
          <a:p>
            <a:pPr indent="0" lvl="0" marL="0" rtl="0" algn="l">
              <a:lnSpc>
                <a:spcPct val="100000"/>
              </a:lnSpc>
              <a:spcBef>
                <a:spcPts val="600"/>
              </a:spcBef>
              <a:spcAft>
                <a:spcPts val="0"/>
              </a:spcAft>
              <a:buClr>
                <a:srgbClr val="4A4A4A"/>
              </a:buClr>
              <a:buSzPts val="1260"/>
              <a:buNone/>
            </a:pPr>
            <a:br>
              <a:rPr lang="nl-NL" sz="1050"/>
            </a:br>
            <a:r>
              <a:rPr b="0" lang="nl-NL" sz="1050"/>
              <a:t> </a:t>
            </a:r>
            <a:endParaRPr/>
          </a:p>
        </p:txBody>
      </p:sp>
      <p:cxnSp>
        <p:nvCxnSpPr>
          <p:cNvPr id="48" name="Google Shape;48;p2"/>
          <p:cNvCxnSpPr/>
          <p:nvPr/>
        </p:nvCxnSpPr>
        <p:spPr>
          <a:xfrm rot="10800000">
            <a:off x="577516" y="383908"/>
            <a:ext cx="0" cy="430233"/>
          </a:xfrm>
          <a:prstGeom prst="straightConnector1">
            <a:avLst/>
          </a:prstGeom>
          <a:noFill/>
          <a:ln cap="flat" cmpd="sng" w="47625">
            <a:solidFill>
              <a:srgbClr val="3EDAD8"/>
            </a:solidFill>
            <a:prstDash val="solid"/>
            <a:round/>
            <a:headEnd len="sm" w="sm" type="none"/>
            <a:tailEnd len="lg" w="lg" type="oval"/>
          </a:ln>
        </p:spPr>
      </p:cxnSp>
      <p:sp>
        <p:nvSpPr>
          <p:cNvPr id="49" name="Google Shape;49;p2"/>
          <p:cNvSpPr/>
          <p:nvPr/>
        </p:nvSpPr>
        <p:spPr>
          <a:xfrm rot="8496631">
            <a:off x="4587235" y="4355942"/>
            <a:ext cx="772123" cy="150305"/>
          </a:xfrm>
          <a:custGeom>
            <a:rect b="b" l="l" r="r" t="t"/>
            <a:pathLst>
              <a:path extrusionOk="0" h="263967" w="934398">
                <a:moveTo>
                  <a:pt x="0" y="0"/>
                </a:moveTo>
                <a:lnTo>
                  <a:pt x="934398" y="0"/>
                </a:lnTo>
                <a:lnTo>
                  <a:pt x="934398" y="263967"/>
                </a:lnTo>
                <a:lnTo>
                  <a:pt x="0" y="263967"/>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2060"/>
              </a:solidFill>
              <a:latin typeface="Calibri"/>
              <a:ea typeface="Calibri"/>
              <a:cs typeface="Calibri"/>
              <a:sym typeface="Calibri"/>
            </a:endParaRPr>
          </a:p>
        </p:txBody>
      </p:sp>
      <p:sp>
        <p:nvSpPr>
          <p:cNvPr id="50" name="Google Shape;50;p2"/>
          <p:cNvSpPr txBox="1"/>
          <p:nvPr/>
        </p:nvSpPr>
        <p:spPr>
          <a:xfrm>
            <a:off x="5448300" y="4072515"/>
            <a:ext cx="2667000" cy="35459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4268EF"/>
              </a:buClr>
              <a:buSzPts val="1200"/>
              <a:buFont typeface="Arial"/>
              <a:buNone/>
            </a:pPr>
            <a:r>
              <a:rPr b="0" i="1" lang="nl-NL" sz="1000" u="none" cap="none" strike="noStrike">
                <a:solidFill>
                  <a:srgbClr val="4268EF"/>
                </a:solidFill>
                <a:latin typeface="Open Sans"/>
                <a:ea typeface="Open Sans"/>
                <a:cs typeface="Open Sans"/>
                <a:sym typeface="Open Sans"/>
              </a:rPr>
              <a:t>Bekijk op de volgende pagina de werking </a:t>
            </a:r>
            <a:br>
              <a:rPr b="0" i="1" lang="nl-NL" sz="1000" u="none" cap="none" strike="noStrike">
                <a:solidFill>
                  <a:srgbClr val="4268EF"/>
                </a:solidFill>
                <a:latin typeface="Open Sans"/>
                <a:ea typeface="Open Sans"/>
                <a:cs typeface="Open Sans"/>
                <a:sym typeface="Open Sans"/>
              </a:rPr>
            </a:br>
            <a:r>
              <a:rPr b="0" i="1" lang="nl-NL" sz="1000" u="none" cap="none" strike="noStrike">
                <a:solidFill>
                  <a:srgbClr val="4268EF"/>
                </a:solidFill>
                <a:latin typeface="Open Sans"/>
                <a:ea typeface="Open Sans"/>
                <a:cs typeface="Open Sans"/>
                <a:sym typeface="Open Sans"/>
              </a:rPr>
              <a:t>van de navigatieknoppen in dit document</a:t>
            </a:r>
            <a:endParaRPr b="0" i="0" sz="1400" u="none" cap="none" strike="noStrike">
              <a:solidFill>
                <a:srgbClr val="000000"/>
              </a:solidFill>
              <a:latin typeface="Arial"/>
              <a:ea typeface="Arial"/>
              <a:cs typeface="Arial"/>
              <a:sym typeface="Arial"/>
            </a:endParaRPr>
          </a:p>
        </p:txBody>
      </p:sp>
      <p:sp>
        <p:nvSpPr>
          <p:cNvPr id="51" name="Google Shape;51;p2"/>
          <p:cNvSpPr/>
          <p:nvPr/>
        </p:nvSpPr>
        <p:spPr>
          <a:xfrm>
            <a:off x="8341282" y="4578980"/>
            <a:ext cx="551433" cy="41880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17"/>
          <p:cNvSpPr txBox="1"/>
          <p:nvPr>
            <p:ph type="title"/>
          </p:nvPr>
        </p:nvSpPr>
        <p:spPr>
          <a:xfrm>
            <a:off x="720000" y="540001"/>
            <a:ext cx="6840000" cy="430234"/>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180796"/>
              </a:buClr>
              <a:buSzPts val="2700"/>
              <a:buFont typeface="Arial"/>
              <a:buNone/>
            </a:pPr>
            <a:r>
              <a:rPr lang="nl-NL"/>
              <a:t>Disclaimer</a:t>
            </a:r>
            <a:endParaRPr/>
          </a:p>
        </p:txBody>
      </p:sp>
      <p:sp>
        <p:nvSpPr>
          <p:cNvPr id="208" name="Google Shape;208;p17"/>
          <p:cNvSpPr txBox="1"/>
          <p:nvPr>
            <p:ph idx="1" type="body"/>
          </p:nvPr>
        </p:nvSpPr>
        <p:spPr>
          <a:xfrm>
            <a:off x="720000" y="1067963"/>
            <a:ext cx="6907088" cy="2674047"/>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4A4A4A"/>
              </a:buClr>
              <a:buSzPts val="1080"/>
              <a:buNone/>
            </a:pPr>
            <a:r>
              <a:rPr b="0" lang="nl-NL" sz="900"/>
              <a:t>Dit draaiboek is gemaakt ter ondersteuning van de implementatie van groepsconsulten. De informatie is bedoeld als algemene leidraad maar kan nooit een vervanging zijn van individueel medisch of professioneel advies. We hebben de inhoud met zorg samengesteld, maar er kunnen geen rechten aan worden ontleend. Het gebruik van de informatie is op eigen verantwoordelijkheid.</a:t>
            </a:r>
            <a:endParaRPr/>
          </a:p>
          <a:p>
            <a:pPr indent="0" lvl="0" marL="0" rtl="0" algn="l">
              <a:lnSpc>
                <a:spcPct val="100000"/>
              </a:lnSpc>
              <a:spcBef>
                <a:spcPts val="600"/>
              </a:spcBef>
              <a:spcAft>
                <a:spcPts val="0"/>
              </a:spcAft>
              <a:buClr>
                <a:srgbClr val="4A4A4A"/>
              </a:buClr>
              <a:buSzPts val="1080"/>
              <a:buNone/>
            </a:pPr>
            <a:r>
              <a:rPr b="0" lang="nl-NL" sz="900"/>
              <a:t>We proberen de informatie zo volledig en actueel mogelijk te houden, maar we kunnen niet garanderen dat alles altijd foutloos of up-to-date is. Daarom kunnen wij geen verantwoordelijkheid nemen voor eventuele gevolgen van het gebruik van de inhoud.</a:t>
            </a:r>
            <a:endParaRPr/>
          </a:p>
          <a:p>
            <a:pPr indent="0" lvl="0" marL="0" rtl="0" algn="l">
              <a:lnSpc>
                <a:spcPct val="100000"/>
              </a:lnSpc>
              <a:spcBef>
                <a:spcPts val="600"/>
              </a:spcBef>
              <a:spcAft>
                <a:spcPts val="0"/>
              </a:spcAft>
              <a:buClr>
                <a:srgbClr val="4A4A4A"/>
              </a:buClr>
              <a:buSzPts val="1080"/>
              <a:buNone/>
            </a:pPr>
            <a:r>
              <a:rPr b="0" lang="nl-NL" sz="900"/>
              <a:t>De handleiding en alle bijbehorende materialen zijn auteursrechtelijk beschermd. Je mag deze handleiding gebruiken voor eigen leerdoeleinden in het kader van de groepsconsulten. Het is niet toegestaan om de tekst of onderdelen hiervan te kopiëren, verspreiden of commercieel te gebruiken zonder toestemming van de auteur/organisatie.</a:t>
            </a:r>
            <a:endParaRPr/>
          </a:p>
        </p:txBody>
      </p:sp>
      <p:cxnSp>
        <p:nvCxnSpPr>
          <p:cNvPr id="209" name="Google Shape;209;p17"/>
          <p:cNvCxnSpPr/>
          <p:nvPr/>
        </p:nvCxnSpPr>
        <p:spPr>
          <a:xfrm rot="10800000">
            <a:off x="577516" y="383908"/>
            <a:ext cx="0" cy="430233"/>
          </a:xfrm>
          <a:prstGeom prst="straightConnector1">
            <a:avLst/>
          </a:prstGeom>
          <a:noFill/>
          <a:ln cap="flat" cmpd="sng" w="47625">
            <a:solidFill>
              <a:srgbClr val="3EDAD8"/>
            </a:solidFill>
            <a:prstDash val="solid"/>
            <a:round/>
            <a:headEnd len="sm" w="sm" type="none"/>
            <a:tailEnd len="lg" w="lg" type="oval"/>
          </a:ln>
        </p:spPr>
      </p:cxnSp>
      <p:sp>
        <p:nvSpPr>
          <p:cNvPr id="210" name="Google Shape;210;p17"/>
          <p:cNvSpPr/>
          <p:nvPr/>
        </p:nvSpPr>
        <p:spPr>
          <a:xfrm>
            <a:off x="4314825" y="4638675"/>
            <a:ext cx="552450" cy="43815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g3cc3c8d5601_1_0"/>
          <p:cNvSpPr txBox="1"/>
          <p:nvPr>
            <p:ph type="title"/>
          </p:nvPr>
        </p:nvSpPr>
        <p:spPr>
          <a:xfrm>
            <a:off x="720000" y="540000"/>
            <a:ext cx="6840000" cy="7572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180796"/>
              </a:buClr>
              <a:buSzPts val="2700"/>
              <a:buFont typeface="Arial"/>
              <a:buNone/>
            </a:pPr>
            <a:r>
              <a:rPr lang="nl-NL"/>
              <a:t>QR code Handleiding Groepsconsulten </a:t>
            </a:r>
            <a:br>
              <a:rPr lang="nl-NL"/>
            </a:br>
            <a:br>
              <a:rPr lang="nl-NL"/>
            </a:br>
            <a:endParaRPr/>
          </a:p>
        </p:txBody>
      </p:sp>
      <p:sp>
        <p:nvSpPr>
          <p:cNvPr id="57" name="Google Shape;57;g3cc3c8d5601_1_0"/>
          <p:cNvSpPr txBox="1"/>
          <p:nvPr>
            <p:ph idx="1" type="body"/>
          </p:nvPr>
        </p:nvSpPr>
        <p:spPr>
          <a:xfrm>
            <a:off x="577515" y="1011054"/>
            <a:ext cx="7464600" cy="32388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600"/>
              </a:spcBef>
              <a:spcAft>
                <a:spcPts val="0"/>
              </a:spcAft>
              <a:buClr>
                <a:srgbClr val="4A4A4A"/>
              </a:buClr>
              <a:buSzPts val="1320"/>
              <a:buNone/>
            </a:pPr>
            <a:r>
              <a:t/>
            </a:r>
            <a:endParaRPr/>
          </a:p>
          <a:p>
            <a:pPr indent="0" lvl="0" marL="0" rtl="0" algn="l">
              <a:lnSpc>
                <a:spcPct val="100000"/>
              </a:lnSpc>
              <a:spcBef>
                <a:spcPts val="600"/>
              </a:spcBef>
              <a:spcAft>
                <a:spcPts val="0"/>
              </a:spcAft>
              <a:buClr>
                <a:srgbClr val="4A4A4A"/>
              </a:buClr>
              <a:buSzPts val="1320"/>
              <a:buNone/>
            </a:pPr>
            <a:r>
              <a:t/>
            </a:r>
            <a:endParaRPr u="sng"/>
          </a:p>
          <a:p>
            <a:pPr indent="0" lvl="0" marL="0" rtl="0" algn="l">
              <a:lnSpc>
                <a:spcPct val="100000"/>
              </a:lnSpc>
              <a:spcBef>
                <a:spcPts val="600"/>
              </a:spcBef>
              <a:spcAft>
                <a:spcPts val="0"/>
              </a:spcAft>
              <a:buClr>
                <a:srgbClr val="4A4A4A"/>
              </a:buClr>
              <a:buSzPts val="1260"/>
              <a:buNone/>
            </a:pPr>
            <a:r>
              <a:t/>
            </a:r>
            <a:endParaRPr b="0" sz="1050" u="sng"/>
          </a:p>
          <a:p>
            <a:pPr indent="0" lvl="0" marL="0" rtl="0" algn="l">
              <a:lnSpc>
                <a:spcPct val="100000"/>
              </a:lnSpc>
              <a:spcBef>
                <a:spcPts val="600"/>
              </a:spcBef>
              <a:spcAft>
                <a:spcPts val="0"/>
              </a:spcAft>
              <a:buClr>
                <a:srgbClr val="4A4A4A"/>
              </a:buClr>
              <a:buSzPts val="1260"/>
              <a:buNone/>
            </a:pPr>
            <a:r>
              <a:t/>
            </a:r>
            <a:endParaRPr b="0" sz="1050" u="sng"/>
          </a:p>
          <a:p>
            <a:pPr indent="0" lvl="0" marL="0" rtl="0" algn="l">
              <a:lnSpc>
                <a:spcPct val="100000"/>
              </a:lnSpc>
              <a:spcBef>
                <a:spcPts val="600"/>
              </a:spcBef>
              <a:spcAft>
                <a:spcPts val="0"/>
              </a:spcAft>
              <a:buClr>
                <a:srgbClr val="4A4A4A"/>
              </a:buClr>
              <a:buSzPts val="1260"/>
              <a:buNone/>
            </a:pPr>
            <a:r>
              <a:t/>
            </a:r>
            <a:endParaRPr b="0" sz="1050"/>
          </a:p>
          <a:p>
            <a:pPr indent="0" lvl="0" marL="0" rtl="0" algn="l">
              <a:lnSpc>
                <a:spcPct val="100000"/>
              </a:lnSpc>
              <a:spcBef>
                <a:spcPts val="600"/>
              </a:spcBef>
              <a:spcAft>
                <a:spcPts val="0"/>
              </a:spcAft>
              <a:buClr>
                <a:srgbClr val="4A4A4A"/>
              </a:buClr>
              <a:buSzPts val="1260"/>
              <a:buNone/>
            </a:pPr>
            <a:br>
              <a:rPr lang="nl-NL" sz="1050"/>
            </a:br>
            <a:r>
              <a:rPr b="0" lang="nl-NL" sz="1050"/>
              <a:t> </a:t>
            </a:r>
            <a:endParaRPr/>
          </a:p>
        </p:txBody>
      </p:sp>
      <p:cxnSp>
        <p:nvCxnSpPr>
          <p:cNvPr id="58" name="Google Shape;58;g3cc3c8d5601_1_0"/>
          <p:cNvCxnSpPr/>
          <p:nvPr/>
        </p:nvCxnSpPr>
        <p:spPr>
          <a:xfrm rot="10800000">
            <a:off x="577516" y="383941"/>
            <a:ext cx="0" cy="430200"/>
          </a:xfrm>
          <a:prstGeom prst="straightConnector1">
            <a:avLst/>
          </a:prstGeom>
          <a:noFill/>
          <a:ln cap="flat" cmpd="sng" w="47625">
            <a:solidFill>
              <a:srgbClr val="3EDAD8"/>
            </a:solidFill>
            <a:prstDash val="solid"/>
            <a:round/>
            <a:headEnd len="sm" w="sm" type="none"/>
            <a:tailEnd len="lg" w="lg" type="oval"/>
          </a:ln>
        </p:spPr>
      </p:cxnSp>
      <p:sp>
        <p:nvSpPr>
          <p:cNvPr id="59" name="Google Shape;59;g3cc3c8d5601_1_0"/>
          <p:cNvSpPr/>
          <p:nvPr/>
        </p:nvSpPr>
        <p:spPr>
          <a:xfrm rot="8498291">
            <a:off x="4587725" y="4355445"/>
            <a:ext cx="771607" cy="150371"/>
          </a:xfrm>
          <a:custGeom>
            <a:rect b="b" l="l" r="r" t="t"/>
            <a:pathLst>
              <a:path extrusionOk="0" h="263967" w="934398">
                <a:moveTo>
                  <a:pt x="0" y="0"/>
                </a:moveTo>
                <a:lnTo>
                  <a:pt x="934398" y="0"/>
                </a:lnTo>
                <a:lnTo>
                  <a:pt x="934398" y="263967"/>
                </a:lnTo>
                <a:lnTo>
                  <a:pt x="0" y="263967"/>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2060"/>
              </a:solidFill>
              <a:latin typeface="Calibri"/>
              <a:ea typeface="Calibri"/>
              <a:cs typeface="Calibri"/>
              <a:sym typeface="Calibri"/>
            </a:endParaRPr>
          </a:p>
        </p:txBody>
      </p:sp>
      <p:sp>
        <p:nvSpPr>
          <p:cNvPr id="60" name="Google Shape;60;g3cc3c8d5601_1_0"/>
          <p:cNvSpPr txBox="1"/>
          <p:nvPr/>
        </p:nvSpPr>
        <p:spPr>
          <a:xfrm>
            <a:off x="5448300" y="4072515"/>
            <a:ext cx="2667000" cy="3546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4268EF"/>
              </a:buClr>
              <a:buSzPts val="1200"/>
              <a:buFont typeface="Arial"/>
              <a:buNone/>
            </a:pPr>
            <a:r>
              <a:rPr b="0" i="1" lang="nl-NL" sz="1000" u="none" cap="none" strike="noStrike">
                <a:solidFill>
                  <a:srgbClr val="4268EF"/>
                </a:solidFill>
                <a:latin typeface="Open Sans"/>
                <a:ea typeface="Open Sans"/>
                <a:cs typeface="Open Sans"/>
                <a:sym typeface="Open Sans"/>
              </a:rPr>
              <a:t>Bekijk op de volgende pagina de werking </a:t>
            </a:r>
            <a:br>
              <a:rPr b="0" i="1" lang="nl-NL" sz="1000" u="none" cap="none" strike="noStrike">
                <a:solidFill>
                  <a:srgbClr val="4268EF"/>
                </a:solidFill>
                <a:latin typeface="Open Sans"/>
                <a:ea typeface="Open Sans"/>
                <a:cs typeface="Open Sans"/>
                <a:sym typeface="Open Sans"/>
              </a:rPr>
            </a:br>
            <a:r>
              <a:rPr b="0" i="1" lang="nl-NL" sz="1000" u="none" cap="none" strike="noStrike">
                <a:solidFill>
                  <a:srgbClr val="4268EF"/>
                </a:solidFill>
                <a:latin typeface="Open Sans"/>
                <a:ea typeface="Open Sans"/>
                <a:cs typeface="Open Sans"/>
                <a:sym typeface="Open Sans"/>
              </a:rPr>
              <a:t>van de navigatieknoppen in dit document</a:t>
            </a:r>
            <a:endParaRPr b="0" i="0" sz="1400" u="none" cap="none" strike="noStrike">
              <a:solidFill>
                <a:srgbClr val="000000"/>
              </a:solidFill>
              <a:latin typeface="Arial"/>
              <a:ea typeface="Arial"/>
              <a:cs typeface="Arial"/>
              <a:sym typeface="Arial"/>
            </a:endParaRPr>
          </a:p>
        </p:txBody>
      </p:sp>
      <p:sp>
        <p:nvSpPr>
          <p:cNvPr id="61" name="Google Shape;61;g3cc3c8d5601_1_0"/>
          <p:cNvSpPr/>
          <p:nvPr/>
        </p:nvSpPr>
        <p:spPr>
          <a:xfrm>
            <a:off x="8341282" y="4578980"/>
            <a:ext cx="551400" cy="4188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Calibri"/>
              <a:ea typeface="Calibri"/>
              <a:cs typeface="Calibri"/>
              <a:sym typeface="Calibri"/>
            </a:endParaRPr>
          </a:p>
        </p:txBody>
      </p:sp>
      <p:pic>
        <p:nvPicPr>
          <p:cNvPr id="62" name="Google Shape;62;g3cc3c8d5601_1_0"/>
          <p:cNvPicPr preferRelativeResize="0"/>
          <p:nvPr/>
        </p:nvPicPr>
        <p:blipFill>
          <a:blip r:embed="rId4">
            <a:alphaModFix/>
          </a:blip>
          <a:stretch>
            <a:fillRect/>
          </a:stretch>
        </p:blipFill>
        <p:spPr>
          <a:xfrm>
            <a:off x="779300" y="1125450"/>
            <a:ext cx="7143202" cy="401805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3"/>
          <p:cNvSpPr/>
          <p:nvPr/>
        </p:nvSpPr>
        <p:spPr>
          <a:xfrm>
            <a:off x="6354781" y="341954"/>
            <a:ext cx="2591099" cy="4445442"/>
          </a:xfrm>
          <a:prstGeom prst="rect">
            <a:avLst/>
          </a:prstGeom>
          <a:solidFill>
            <a:srgbClr val="2A2D8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Calibri"/>
              <a:ea typeface="Calibri"/>
              <a:cs typeface="Calibri"/>
              <a:sym typeface="Calibri"/>
            </a:endParaRPr>
          </a:p>
        </p:txBody>
      </p:sp>
      <p:sp>
        <p:nvSpPr>
          <p:cNvPr id="68" name="Google Shape;68;p3"/>
          <p:cNvSpPr txBox="1"/>
          <p:nvPr/>
        </p:nvSpPr>
        <p:spPr>
          <a:xfrm>
            <a:off x="6470199" y="432703"/>
            <a:ext cx="2360262" cy="3954929"/>
          </a:xfrm>
          <a:prstGeom prst="rect">
            <a:avLst/>
          </a:prstGeom>
          <a:noFill/>
          <a:ln>
            <a:noFill/>
          </a:ln>
        </p:spPr>
        <p:txBody>
          <a:bodyPr anchorCtr="0" anchor="t" bIns="45700" lIns="91425" spcFirstLastPara="1" rIns="91425" wrap="square" tIns="45700">
            <a:spAutoFit/>
          </a:bodyPr>
          <a:lstStyle/>
          <a:p>
            <a:pPr indent="0" lvl="1" marL="0" marR="0" rtl="0" algn="l">
              <a:lnSpc>
                <a:spcPct val="100000"/>
              </a:lnSpc>
              <a:spcBef>
                <a:spcPts val="0"/>
              </a:spcBef>
              <a:spcAft>
                <a:spcPts val="0"/>
              </a:spcAft>
              <a:buClr>
                <a:srgbClr val="000000"/>
              </a:buClr>
              <a:buSzPts val="1050"/>
              <a:buFont typeface="Arial"/>
              <a:buNone/>
            </a:pPr>
            <a:r>
              <a:rPr b="1" i="0" lang="nl-NL" sz="1050" u="none" cap="none" strike="noStrike">
                <a:solidFill>
                  <a:schemeClr val="lt1"/>
                </a:solidFill>
                <a:latin typeface="Calibri"/>
                <a:ea typeface="Calibri"/>
                <a:cs typeface="Calibri"/>
                <a:sym typeface="Calibri"/>
              </a:rPr>
              <a:t>De organisatie van het groepsconsult bestaat uit meerdere onderling verbonden raderen die als tandwielen in elkaar grijpen. Ze zijn afhankelijk van elkaar en moeten samenwerken om het groepsconsult succesvol te implementeren. </a:t>
            </a:r>
            <a:endParaRPr b="0" i="0" sz="1400" u="none" cap="none" strike="noStrike">
              <a:solidFill>
                <a:srgbClr val="000000"/>
              </a:solidFill>
              <a:latin typeface="Arial"/>
              <a:ea typeface="Arial"/>
              <a:cs typeface="Arial"/>
              <a:sym typeface="Arial"/>
            </a:endParaRPr>
          </a:p>
          <a:p>
            <a:pPr indent="0" lvl="1" marL="0" marR="0" rtl="0" algn="l">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Calibri"/>
              <a:ea typeface="Calibri"/>
              <a:cs typeface="Calibri"/>
              <a:sym typeface="Calibri"/>
            </a:endParaRPr>
          </a:p>
          <a:p>
            <a:pPr indent="0" lvl="1" marL="0" marR="0" rtl="0" algn="l">
              <a:lnSpc>
                <a:spcPct val="100000"/>
              </a:lnSpc>
              <a:spcBef>
                <a:spcPts val="0"/>
              </a:spcBef>
              <a:spcAft>
                <a:spcPts val="0"/>
              </a:spcAft>
              <a:buClr>
                <a:srgbClr val="000000"/>
              </a:buClr>
              <a:buSzPts val="1200"/>
              <a:buFont typeface="Arial"/>
              <a:buNone/>
            </a:pPr>
            <a:r>
              <a:rPr b="1" i="0" lang="nl-NL" sz="1200" u="none" cap="none" strike="noStrike">
                <a:solidFill>
                  <a:schemeClr val="lt1"/>
                </a:solidFill>
                <a:latin typeface="Calibri"/>
                <a:ea typeface="Calibri"/>
                <a:cs typeface="Calibri"/>
                <a:sym typeface="Calibri"/>
              </a:rPr>
              <a:t>Navigeren in dit document</a:t>
            </a:r>
            <a:endParaRPr b="0" i="0" sz="1400" u="none" cap="none" strike="noStrike">
              <a:solidFill>
                <a:srgbClr val="000000"/>
              </a:solidFill>
              <a:latin typeface="Arial"/>
              <a:ea typeface="Arial"/>
              <a:cs typeface="Arial"/>
              <a:sym typeface="Arial"/>
            </a:endParaRPr>
          </a:p>
          <a:p>
            <a:pPr indent="0" lvl="1" marL="0" marR="0" rtl="0" algn="l">
              <a:lnSpc>
                <a:spcPct val="100000"/>
              </a:lnSpc>
              <a:spcBef>
                <a:spcPts val="0"/>
              </a:spcBef>
              <a:spcAft>
                <a:spcPts val="0"/>
              </a:spcAft>
              <a:buClr>
                <a:srgbClr val="000000"/>
              </a:buClr>
              <a:buSzPts val="1050"/>
              <a:buFont typeface="Arial"/>
              <a:buNone/>
            </a:pPr>
            <a:r>
              <a:t/>
            </a:r>
            <a:endParaRPr b="1" i="0" sz="1050" u="none" cap="none" strike="noStrike">
              <a:solidFill>
                <a:schemeClr val="lt1"/>
              </a:solidFill>
              <a:latin typeface="Calibri"/>
              <a:ea typeface="Calibri"/>
              <a:cs typeface="Calibri"/>
              <a:sym typeface="Calibri"/>
            </a:endParaRPr>
          </a:p>
          <a:p>
            <a:pPr indent="-171450" lvl="1" marL="171450" marR="0" rtl="0" algn="l">
              <a:lnSpc>
                <a:spcPct val="100000"/>
              </a:lnSpc>
              <a:spcBef>
                <a:spcPts val="0"/>
              </a:spcBef>
              <a:spcAft>
                <a:spcPts val="0"/>
              </a:spcAft>
              <a:buClr>
                <a:schemeClr val="lt1"/>
              </a:buClr>
              <a:buSzPts val="1050"/>
              <a:buFont typeface="Arial"/>
              <a:buChar char="•"/>
            </a:pPr>
            <a:r>
              <a:rPr b="0" i="0" lang="nl-NL" sz="1050" u="none" cap="none" strike="noStrike">
                <a:solidFill>
                  <a:schemeClr val="lt1"/>
                </a:solidFill>
                <a:latin typeface="Calibri"/>
                <a:ea typeface="Calibri"/>
                <a:cs typeface="Calibri"/>
                <a:sym typeface="Calibri"/>
              </a:rPr>
              <a:t>Klik op een onderdeel van de radar in de afbeelding links om meer te lezen over dat onderwerp. </a:t>
            </a:r>
            <a:endParaRPr b="0" i="0" sz="1400" u="none" cap="none" strike="noStrike">
              <a:solidFill>
                <a:srgbClr val="000000"/>
              </a:solidFill>
              <a:latin typeface="Arial"/>
              <a:ea typeface="Arial"/>
              <a:cs typeface="Arial"/>
              <a:sym typeface="Arial"/>
            </a:endParaRPr>
          </a:p>
          <a:p>
            <a:pPr indent="0" lvl="1" marL="0" marR="0" rtl="0" algn="l">
              <a:lnSpc>
                <a:spcPct val="100000"/>
              </a:lnSpc>
              <a:spcBef>
                <a:spcPts val="0"/>
              </a:spcBef>
              <a:spcAft>
                <a:spcPts val="0"/>
              </a:spcAft>
              <a:buClr>
                <a:srgbClr val="000000"/>
              </a:buClr>
              <a:buSzPts val="400"/>
              <a:buFont typeface="Arial"/>
              <a:buNone/>
            </a:pPr>
            <a:r>
              <a:rPr b="0" i="0" lang="nl-NL" sz="400" u="none" cap="none" strike="noStrike">
                <a:solidFill>
                  <a:schemeClr val="lt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171450" lvl="1" marL="171450" marR="0" rtl="0" algn="l">
              <a:lnSpc>
                <a:spcPct val="100000"/>
              </a:lnSpc>
              <a:spcBef>
                <a:spcPts val="0"/>
              </a:spcBef>
              <a:spcAft>
                <a:spcPts val="0"/>
              </a:spcAft>
              <a:buClr>
                <a:schemeClr val="lt1"/>
              </a:buClr>
              <a:buSzPts val="1050"/>
              <a:buFont typeface="Arial"/>
              <a:buChar char="•"/>
            </a:pPr>
            <a:r>
              <a:rPr b="0" i="0" lang="nl-NL" sz="1050" u="none" cap="none" strike="noStrike">
                <a:solidFill>
                  <a:schemeClr val="lt1"/>
                </a:solidFill>
                <a:latin typeface="Calibri"/>
                <a:ea typeface="Calibri"/>
                <a:cs typeface="Calibri"/>
                <a:sym typeface="Calibri"/>
              </a:rPr>
              <a:t>Gebruik de pijltjesknoppen </a:t>
            </a:r>
            <a:br>
              <a:rPr b="0" i="0" lang="nl-NL" sz="1050" u="none" cap="none" strike="noStrike">
                <a:solidFill>
                  <a:schemeClr val="lt1"/>
                </a:solidFill>
                <a:latin typeface="Calibri"/>
                <a:ea typeface="Calibri"/>
                <a:cs typeface="Calibri"/>
                <a:sym typeface="Calibri"/>
              </a:rPr>
            </a:br>
            <a:r>
              <a:rPr b="0" i="0" lang="nl-NL" sz="1050" u="none" cap="none" strike="noStrike">
                <a:solidFill>
                  <a:schemeClr val="lt1"/>
                </a:solidFill>
                <a:latin typeface="Calibri"/>
                <a:ea typeface="Calibri"/>
                <a:cs typeface="Calibri"/>
                <a:sym typeface="Calibri"/>
              </a:rPr>
              <a:t>om door het document te bladeren.</a:t>
            </a:r>
            <a:endParaRPr b="0" i="0" sz="1400" u="none" cap="none" strike="noStrike">
              <a:solidFill>
                <a:srgbClr val="000000"/>
              </a:solidFill>
              <a:latin typeface="Arial"/>
              <a:ea typeface="Arial"/>
              <a:cs typeface="Arial"/>
              <a:sym typeface="Arial"/>
            </a:endParaRPr>
          </a:p>
          <a:p>
            <a:pPr indent="0" lvl="1" marL="0" marR="0" rtl="0" algn="l">
              <a:lnSpc>
                <a:spcPct val="100000"/>
              </a:lnSpc>
              <a:spcBef>
                <a:spcPts val="0"/>
              </a:spcBef>
              <a:spcAft>
                <a:spcPts val="0"/>
              </a:spcAft>
              <a:buClr>
                <a:srgbClr val="000000"/>
              </a:buClr>
              <a:buSzPts val="400"/>
              <a:buFont typeface="Arial"/>
              <a:buNone/>
            </a:pPr>
            <a:r>
              <a:rPr b="0" i="0" lang="nl-NL" sz="400" u="none" cap="none" strike="noStrike">
                <a:solidFill>
                  <a:schemeClr val="lt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171450" lvl="1" marL="171450" marR="0" rtl="0" algn="l">
              <a:lnSpc>
                <a:spcPct val="100000"/>
              </a:lnSpc>
              <a:spcBef>
                <a:spcPts val="0"/>
              </a:spcBef>
              <a:spcAft>
                <a:spcPts val="0"/>
              </a:spcAft>
              <a:buClr>
                <a:schemeClr val="lt1"/>
              </a:buClr>
              <a:buSzPts val="1050"/>
              <a:buFont typeface="Arial"/>
              <a:buChar char="•"/>
            </a:pPr>
            <a:r>
              <a:rPr b="0" i="0" lang="nl-NL" sz="1050" u="none" cap="none" strike="noStrike">
                <a:solidFill>
                  <a:schemeClr val="lt1"/>
                </a:solidFill>
                <a:latin typeface="Calibri"/>
                <a:ea typeface="Calibri"/>
                <a:cs typeface="Calibri"/>
                <a:sym typeface="Calibri"/>
              </a:rPr>
              <a:t>Klik op de knop           om terug te keren naar dit overzicht.</a:t>
            </a:r>
            <a:endParaRPr b="0" i="0" sz="1400" u="none" cap="none" strike="noStrike">
              <a:solidFill>
                <a:srgbClr val="000000"/>
              </a:solidFill>
              <a:latin typeface="Arial"/>
              <a:ea typeface="Arial"/>
              <a:cs typeface="Arial"/>
              <a:sym typeface="Arial"/>
            </a:endParaRPr>
          </a:p>
          <a:p>
            <a:pPr indent="-104775" lvl="1" marL="171450" marR="0" rtl="0" algn="l">
              <a:lnSpc>
                <a:spcPct val="100000"/>
              </a:lnSpc>
              <a:spcBef>
                <a:spcPts val="0"/>
              </a:spcBef>
              <a:spcAft>
                <a:spcPts val="0"/>
              </a:spcAft>
              <a:buClr>
                <a:schemeClr val="dk1"/>
              </a:buClr>
              <a:buSzPts val="1050"/>
              <a:buFont typeface="Arial"/>
              <a:buNone/>
            </a:pPr>
            <a:r>
              <a:t/>
            </a:r>
            <a:endParaRPr b="0" i="0" sz="105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050"/>
              <a:buFont typeface="Arial"/>
              <a:buNone/>
            </a:pPr>
            <a:r>
              <a:rPr b="0" i="0" lang="nl-NL" sz="1050" u="none" cap="none" strike="noStrike">
                <a:solidFill>
                  <a:schemeClr val="lt1"/>
                </a:solidFill>
                <a:latin typeface="Calibri"/>
                <a:ea typeface="Calibri"/>
                <a:cs typeface="Calibri"/>
                <a:sym typeface="Calibri"/>
              </a:rPr>
              <a:t>Of ga vanuit hier direct naar:</a:t>
            </a:r>
            <a:endParaRPr b="0" i="0" sz="1050" u="none" cap="none" strike="noStrike">
              <a:solidFill>
                <a:srgbClr val="3EDAD8"/>
              </a:solidFill>
              <a:latin typeface="Calibri"/>
              <a:ea typeface="Calibri"/>
              <a:cs typeface="Calibri"/>
              <a:sym typeface="Calibri"/>
            </a:endParaRPr>
          </a:p>
          <a:p>
            <a:pPr indent="-171450" lvl="0" marL="171450" marR="0" rtl="0" algn="l">
              <a:lnSpc>
                <a:spcPct val="100000"/>
              </a:lnSpc>
              <a:spcBef>
                <a:spcPts val="0"/>
              </a:spcBef>
              <a:spcAft>
                <a:spcPts val="0"/>
              </a:spcAft>
              <a:buClr>
                <a:srgbClr val="3EDAD8"/>
              </a:buClr>
              <a:buSzPts val="1050"/>
              <a:buFont typeface="Arial"/>
              <a:buChar char="•"/>
            </a:pPr>
            <a:r>
              <a:rPr b="1" i="0" lang="nl-NL" sz="1050" u="sng" cap="none" strike="noStrike">
                <a:solidFill>
                  <a:srgbClr val="3EDAD8"/>
                </a:solidFill>
                <a:latin typeface="Calibri"/>
                <a:ea typeface="Calibri"/>
                <a:cs typeface="Calibri"/>
                <a:sym typeface="Calibri"/>
                <a:hlinkClick action="ppaction://hlinksldjump" r:id="rId3">
                  <a:extLst>
                    <a:ext uri="{A12FA001-AC4F-418D-AE19-62706E023703}">
                      <ahyp:hlinkClr val="tx"/>
                    </a:ext>
                  </a:extLst>
                </a:hlinkClick>
              </a:rPr>
              <a:t>Welkom bij het groepsconsult!</a:t>
            </a:r>
            <a:endParaRPr b="1" i="0" sz="1050" u="none" cap="none" strike="noStrike">
              <a:solidFill>
                <a:srgbClr val="3EDAD8"/>
              </a:solidFill>
              <a:latin typeface="Calibri"/>
              <a:ea typeface="Calibri"/>
              <a:cs typeface="Calibri"/>
              <a:sym typeface="Calibri"/>
            </a:endParaRPr>
          </a:p>
          <a:p>
            <a:pPr indent="-171450" lvl="0" marL="171450" marR="0" rtl="0" algn="l">
              <a:lnSpc>
                <a:spcPct val="100000"/>
              </a:lnSpc>
              <a:spcBef>
                <a:spcPts val="0"/>
              </a:spcBef>
              <a:spcAft>
                <a:spcPts val="0"/>
              </a:spcAft>
              <a:buClr>
                <a:srgbClr val="3EDAD8"/>
              </a:buClr>
              <a:buSzPts val="1050"/>
              <a:buFont typeface="Arial"/>
              <a:buChar char="•"/>
            </a:pPr>
            <a:r>
              <a:rPr b="1" i="0" lang="nl-NL" sz="1050" u="sng" cap="none" strike="noStrike">
                <a:solidFill>
                  <a:srgbClr val="3EDAD8"/>
                </a:solidFill>
                <a:latin typeface="Calibri"/>
                <a:ea typeface="Calibri"/>
                <a:cs typeface="Calibri"/>
                <a:sym typeface="Calibri"/>
                <a:hlinkClick r:id="rId4">
                  <a:extLst>
                    <a:ext uri="{A12FA001-AC4F-418D-AE19-62706E023703}">
                      <ahyp:hlinkClr val="tx"/>
                    </a:ext>
                  </a:extLst>
                </a:hlinkClick>
              </a:rPr>
              <a:t>Toolkit</a:t>
            </a:r>
            <a:endParaRPr b="1" i="0" sz="1050" u="none" cap="none" strike="noStrike">
              <a:solidFill>
                <a:srgbClr val="3EDAD8"/>
              </a:solidFill>
              <a:latin typeface="Calibri"/>
              <a:ea typeface="Calibri"/>
              <a:cs typeface="Calibri"/>
              <a:sym typeface="Calibri"/>
            </a:endParaRPr>
          </a:p>
          <a:p>
            <a:pPr indent="-171450" lvl="0" marL="171450" marR="0" rtl="0" algn="l">
              <a:lnSpc>
                <a:spcPct val="100000"/>
              </a:lnSpc>
              <a:spcBef>
                <a:spcPts val="0"/>
              </a:spcBef>
              <a:spcAft>
                <a:spcPts val="0"/>
              </a:spcAft>
              <a:buClr>
                <a:srgbClr val="3EDAD8"/>
              </a:buClr>
              <a:buSzPts val="1050"/>
              <a:buFont typeface="Arial"/>
              <a:buChar char="•"/>
            </a:pPr>
            <a:r>
              <a:rPr b="1" i="0" lang="nl-NL" sz="1050" u="none" cap="none" strike="noStrike">
                <a:solidFill>
                  <a:srgbClr val="3EDAD8"/>
                </a:solidFill>
                <a:latin typeface="Calibri"/>
                <a:ea typeface="Calibri"/>
                <a:cs typeface="Calibri"/>
                <a:sym typeface="Calibri"/>
              </a:rPr>
              <a:t>Bijlagen</a:t>
            </a:r>
            <a:endParaRPr b="1" i="0" sz="1050" u="none" cap="none" strike="noStrike">
              <a:solidFill>
                <a:srgbClr val="3EDAD8"/>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3EDAD8"/>
              </a:solidFill>
              <a:latin typeface="Calibri"/>
              <a:ea typeface="Calibri"/>
              <a:cs typeface="Calibri"/>
              <a:sym typeface="Calibri"/>
            </a:endParaRPr>
          </a:p>
        </p:txBody>
      </p:sp>
      <p:pic>
        <p:nvPicPr>
          <p:cNvPr id="69" name="Google Shape;69;p3"/>
          <p:cNvPicPr preferRelativeResize="0"/>
          <p:nvPr/>
        </p:nvPicPr>
        <p:blipFill rotWithShape="1">
          <a:blip r:embed="rId5">
            <a:alphaModFix/>
          </a:blip>
          <a:srcRect b="0" l="0" r="0" t="0"/>
          <a:stretch/>
        </p:blipFill>
        <p:spPr>
          <a:xfrm>
            <a:off x="67082" y="187447"/>
            <a:ext cx="6287685" cy="4445441"/>
          </a:xfrm>
          <a:prstGeom prst="rect">
            <a:avLst/>
          </a:prstGeom>
          <a:noFill/>
          <a:ln>
            <a:noFill/>
          </a:ln>
        </p:spPr>
      </p:pic>
      <p:pic>
        <p:nvPicPr>
          <p:cNvPr descr="Afbeelding met cirkel, tandwiel&#10;&#10;Door AI gegenereerde inhoud is mogelijk onjuist." id="70" name="Google Shape;70;p3"/>
          <p:cNvPicPr preferRelativeResize="0"/>
          <p:nvPr/>
        </p:nvPicPr>
        <p:blipFill rotWithShape="1">
          <a:blip r:embed="rId6">
            <a:alphaModFix/>
          </a:blip>
          <a:srcRect b="0" l="22154" r="27432" t="0"/>
          <a:stretch/>
        </p:blipFill>
        <p:spPr>
          <a:xfrm>
            <a:off x="7592335" y="2945995"/>
            <a:ext cx="269277" cy="300458"/>
          </a:xfrm>
          <a:prstGeom prst="rect">
            <a:avLst/>
          </a:prstGeom>
          <a:noFill/>
          <a:ln>
            <a:noFill/>
          </a:ln>
        </p:spPr>
      </p:pic>
      <p:grpSp>
        <p:nvGrpSpPr>
          <p:cNvPr id="71" name="Google Shape;71;p3"/>
          <p:cNvGrpSpPr/>
          <p:nvPr/>
        </p:nvGrpSpPr>
        <p:grpSpPr>
          <a:xfrm>
            <a:off x="8127998" y="2622477"/>
            <a:ext cx="506782" cy="178224"/>
            <a:chOff x="8202591" y="2706348"/>
            <a:chExt cx="506782" cy="178224"/>
          </a:xfrm>
        </p:grpSpPr>
        <p:pic>
          <p:nvPicPr>
            <p:cNvPr id="72" name="Google Shape;72;p3">
              <a:hlinkClick action="ppaction://hlinkshowjump?jump=nextslide"/>
            </p:cNvPr>
            <p:cNvPicPr preferRelativeResize="0"/>
            <p:nvPr/>
          </p:nvPicPr>
          <p:blipFill rotWithShape="1">
            <a:blip r:embed="rId7">
              <a:alphaModFix/>
            </a:blip>
            <a:srcRect b="0" l="0" r="0" t="0"/>
            <a:stretch/>
          </p:blipFill>
          <p:spPr>
            <a:xfrm flipH="1" rot="10800000">
              <a:off x="8392532" y="2706348"/>
              <a:ext cx="316841" cy="178223"/>
            </a:xfrm>
            <a:prstGeom prst="rect">
              <a:avLst/>
            </a:prstGeom>
            <a:noFill/>
            <a:ln>
              <a:noFill/>
            </a:ln>
          </p:spPr>
        </p:pic>
        <p:pic>
          <p:nvPicPr>
            <p:cNvPr id="73" name="Google Shape;73;p3">
              <a:hlinkClick action="ppaction://hlinkshowjump?jump=previousslide"/>
            </p:cNvPr>
            <p:cNvPicPr preferRelativeResize="0"/>
            <p:nvPr/>
          </p:nvPicPr>
          <p:blipFill rotWithShape="1">
            <a:blip r:embed="rId7">
              <a:alphaModFix/>
            </a:blip>
            <a:srcRect b="0" l="0" r="0" t="0"/>
            <a:stretch/>
          </p:blipFill>
          <p:spPr>
            <a:xfrm flipH="1">
              <a:off x="8202591" y="2706349"/>
              <a:ext cx="316841" cy="178223"/>
            </a:xfrm>
            <a:prstGeom prst="rect">
              <a:avLst/>
            </a:prstGeom>
            <a:noFill/>
            <a:ln>
              <a:noFill/>
            </a:ln>
          </p:spPr>
        </p:pic>
      </p:grpSp>
      <p:sp>
        <p:nvSpPr>
          <p:cNvPr id="74" name="Google Shape;74;p3">
            <a:hlinkClick action="ppaction://hlinksldjump" r:id="rId8"/>
          </p:cNvPr>
          <p:cNvSpPr/>
          <p:nvPr/>
        </p:nvSpPr>
        <p:spPr>
          <a:xfrm>
            <a:off x="259200" y="547200"/>
            <a:ext cx="1307139" cy="1322257"/>
          </a:xfrm>
          <a:prstGeom prst="flowChartConnector">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Calibri"/>
              <a:ea typeface="Calibri"/>
              <a:cs typeface="Calibri"/>
              <a:sym typeface="Calibri"/>
            </a:endParaRPr>
          </a:p>
        </p:txBody>
      </p:sp>
      <p:sp>
        <p:nvSpPr>
          <p:cNvPr id="75" name="Google Shape;75;p3"/>
          <p:cNvSpPr/>
          <p:nvPr/>
        </p:nvSpPr>
        <p:spPr>
          <a:xfrm>
            <a:off x="198120" y="1869457"/>
            <a:ext cx="936721" cy="916053"/>
          </a:xfrm>
          <a:prstGeom prst="flowChartConnector">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Calibri"/>
              <a:ea typeface="Calibri"/>
              <a:cs typeface="Calibri"/>
              <a:sym typeface="Calibri"/>
            </a:endParaRPr>
          </a:p>
        </p:txBody>
      </p:sp>
      <p:sp>
        <p:nvSpPr>
          <p:cNvPr id="76" name="Google Shape;76;p3">
            <a:hlinkClick action="ppaction://hlinksldjump" r:id="rId9"/>
          </p:cNvPr>
          <p:cNvSpPr/>
          <p:nvPr/>
        </p:nvSpPr>
        <p:spPr>
          <a:xfrm>
            <a:off x="1191981" y="1404000"/>
            <a:ext cx="1744900" cy="1706400"/>
          </a:xfrm>
          <a:prstGeom prst="flowChartConnector">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Calibri"/>
              <a:ea typeface="Calibri"/>
              <a:cs typeface="Calibri"/>
              <a:sym typeface="Calibri"/>
            </a:endParaRPr>
          </a:p>
        </p:txBody>
      </p:sp>
      <p:sp>
        <p:nvSpPr>
          <p:cNvPr id="77" name="Google Shape;77;p3"/>
          <p:cNvSpPr/>
          <p:nvPr/>
        </p:nvSpPr>
        <p:spPr>
          <a:xfrm>
            <a:off x="2880174" y="1016258"/>
            <a:ext cx="2404626" cy="2351570"/>
          </a:xfrm>
          <a:prstGeom prst="flowChartConnector">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Calibri"/>
              <a:ea typeface="Calibri"/>
              <a:cs typeface="Calibri"/>
              <a:sym typeface="Calibri"/>
            </a:endParaRPr>
          </a:p>
        </p:txBody>
      </p:sp>
      <p:sp>
        <p:nvSpPr>
          <p:cNvPr id="78" name="Google Shape;78;p3"/>
          <p:cNvSpPr/>
          <p:nvPr/>
        </p:nvSpPr>
        <p:spPr>
          <a:xfrm>
            <a:off x="4808361" y="487874"/>
            <a:ext cx="1183713" cy="1157596"/>
          </a:xfrm>
          <a:prstGeom prst="flowChartConnector">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Calibri"/>
              <a:ea typeface="Calibri"/>
              <a:cs typeface="Calibri"/>
              <a:sym typeface="Calibri"/>
            </a:endParaRPr>
          </a:p>
        </p:txBody>
      </p:sp>
      <p:sp>
        <p:nvSpPr>
          <p:cNvPr id="79" name="Google Shape;79;p3"/>
          <p:cNvSpPr/>
          <p:nvPr/>
        </p:nvSpPr>
        <p:spPr>
          <a:xfrm>
            <a:off x="3388287" y="3432929"/>
            <a:ext cx="1183713" cy="1157596"/>
          </a:xfrm>
          <a:prstGeom prst="flowChartConnector">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Calibri"/>
              <a:ea typeface="Calibri"/>
              <a:cs typeface="Calibri"/>
              <a:sym typeface="Calibri"/>
            </a:endParaRPr>
          </a:p>
        </p:txBody>
      </p:sp>
      <p:sp>
        <p:nvSpPr>
          <p:cNvPr id="80" name="Google Shape;80;p3"/>
          <p:cNvSpPr/>
          <p:nvPr/>
        </p:nvSpPr>
        <p:spPr>
          <a:xfrm>
            <a:off x="2244711" y="2980739"/>
            <a:ext cx="1085273" cy="1061328"/>
          </a:xfrm>
          <a:prstGeom prst="flowChartConnector">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Calibri"/>
              <a:ea typeface="Calibri"/>
              <a:cs typeface="Calibri"/>
              <a:sym typeface="Calibri"/>
            </a:endParaRPr>
          </a:p>
        </p:txBody>
      </p:sp>
      <p:sp>
        <p:nvSpPr>
          <p:cNvPr id="81" name="Google Shape;81;p3"/>
          <p:cNvSpPr/>
          <p:nvPr/>
        </p:nvSpPr>
        <p:spPr>
          <a:xfrm>
            <a:off x="5406637" y="1562308"/>
            <a:ext cx="737987" cy="721704"/>
          </a:xfrm>
          <a:prstGeom prst="flowChartConnector">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4"/>
          <p:cNvSpPr txBox="1"/>
          <p:nvPr>
            <p:ph type="title"/>
          </p:nvPr>
        </p:nvSpPr>
        <p:spPr>
          <a:xfrm>
            <a:off x="720000" y="540000"/>
            <a:ext cx="6840000" cy="757239"/>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180796"/>
              </a:buClr>
              <a:buSzPts val="2700"/>
              <a:buFont typeface="Arial"/>
              <a:buNone/>
            </a:pPr>
            <a:r>
              <a:rPr lang="nl-NL"/>
              <a:t>Welkom bij het groepsconsult!</a:t>
            </a:r>
            <a:br>
              <a:rPr lang="nl-NL"/>
            </a:br>
            <a:r>
              <a:rPr lang="nl-NL" sz="1300">
                <a:solidFill>
                  <a:srgbClr val="3EDAD8"/>
                </a:solidFill>
              </a:rPr>
              <a:t>(1/7)</a:t>
            </a:r>
            <a:br>
              <a:rPr lang="nl-NL"/>
            </a:br>
            <a:endParaRPr sz="1300">
              <a:solidFill>
                <a:srgbClr val="3EDAD8"/>
              </a:solidFill>
            </a:endParaRPr>
          </a:p>
        </p:txBody>
      </p:sp>
      <p:sp>
        <p:nvSpPr>
          <p:cNvPr id="87" name="Google Shape;87;p4"/>
          <p:cNvSpPr txBox="1"/>
          <p:nvPr>
            <p:ph idx="1" type="body"/>
          </p:nvPr>
        </p:nvSpPr>
        <p:spPr>
          <a:xfrm>
            <a:off x="858550" y="1297250"/>
            <a:ext cx="7301400" cy="31797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4A4A4A"/>
              </a:buClr>
              <a:buSzPts val="1260"/>
              <a:buNone/>
            </a:pPr>
            <a:r>
              <a:rPr lang="nl-NL" sz="1050">
                <a:latin typeface="Open Sans"/>
                <a:ea typeface="Open Sans"/>
                <a:cs typeface="Open Sans"/>
                <a:sym typeface="Open Sans"/>
              </a:rPr>
              <a:t>Opbouw groepsconsult</a:t>
            </a:r>
            <a:endParaRPr sz="1050"/>
          </a:p>
          <a:p>
            <a:pPr indent="0" lvl="0" marL="0" rtl="0" algn="l">
              <a:lnSpc>
                <a:spcPct val="100000"/>
              </a:lnSpc>
              <a:spcBef>
                <a:spcPts val="600"/>
              </a:spcBef>
              <a:spcAft>
                <a:spcPts val="0"/>
              </a:spcAft>
              <a:buClr>
                <a:srgbClr val="4A4A4A"/>
              </a:buClr>
              <a:buSzPts val="1260"/>
              <a:buNone/>
            </a:pPr>
            <a:r>
              <a:rPr b="0" lang="nl-NL" sz="1050">
                <a:latin typeface="Open Sans"/>
                <a:ea typeface="Open Sans"/>
                <a:cs typeface="Open Sans"/>
                <a:sym typeface="Open Sans"/>
              </a:rPr>
              <a:t>Het groepsconsult vindt plaats in de wijk, bijvoorbeeld in een buurthuis </a:t>
            </a:r>
            <a:br>
              <a:rPr b="0" lang="nl-NL" sz="1050"/>
            </a:br>
            <a:r>
              <a:rPr b="0" lang="nl-NL" sz="1050">
                <a:latin typeface="Open Sans"/>
                <a:ea typeface="Open Sans"/>
                <a:cs typeface="Open Sans"/>
                <a:sym typeface="Open Sans"/>
              </a:rPr>
              <a:t>en duurt 90 minuten. Het bestaat uit de volgende onderdelen (zie ook de illustratie):</a:t>
            </a:r>
            <a:endParaRPr/>
          </a:p>
          <a:p>
            <a:pPr indent="-228600" lvl="0" marL="228600" rtl="0" algn="l">
              <a:lnSpc>
                <a:spcPct val="100000"/>
              </a:lnSpc>
              <a:spcBef>
                <a:spcPts val="600"/>
              </a:spcBef>
              <a:spcAft>
                <a:spcPts val="0"/>
              </a:spcAft>
              <a:buClr>
                <a:srgbClr val="4A4A4A"/>
              </a:buClr>
              <a:buSzPts val="1260"/>
              <a:buFont typeface="Calibri"/>
              <a:buAutoNum type="arabicPeriod"/>
            </a:pPr>
            <a:r>
              <a:rPr lang="nl-NL" sz="1050"/>
              <a:t>Introductie</a:t>
            </a:r>
            <a:r>
              <a:rPr b="0" lang="nl-NL" sz="1050"/>
              <a:t>. De bijeenkomst start met een korte gezamenlijke wandeling, gevolgd door een kennismaking tussen de aanwezige professionals en deelnemers. Tevens worden de verwachtingen besproken.</a:t>
            </a:r>
            <a:endParaRPr/>
          </a:p>
          <a:p>
            <a:pPr indent="-228600" lvl="0" marL="228600" rtl="0" algn="l">
              <a:lnSpc>
                <a:spcPct val="100000"/>
              </a:lnSpc>
              <a:spcBef>
                <a:spcPts val="600"/>
              </a:spcBef>
              <a:spcAft>
                <a:spcPts val="0"/>
              </a:spcAft>
              <a:buClr>
                <a:srgbClr val="4A4A4A"/>
              </a:buClr>
              <a:buSzPts val="1260"/>
              <a:buFont typeface="Calibri"/>
              <a:buAutoNum type="arabicPeriod"/>
            </a:pPr>
            <a:r>
              <a:rPr lang="nl-NL" sz="1050"/>
              <a:t>Meetcircuit</a:t>
            </a:r>
            <a:r>
              <a:rPr b="0" lang="nl-NL" sz="1050"/>
              <a:t>. Deelnemers bezoeken verschillende ‘meetstations’ waar fysieke en sociale risicofactoren worden gemeten en uitgevraagd (zie illustratie). Dit kan eventueel in samenwerking met de Hartstichting geregeld worden.</a:t>
            </a:r>
            <a:endParaRPr/>
          </a:p>
          <a:p>
            <a:pPr indent="-228600" lvl="0" marL="228600" rtl="0" algn="l">
              <a:lnSpc>
                <a:spcPct val="100000"/>
              </a:lnSpc>
              <a:spcBef>
                <a:spcPts val="600"/>
              </a:spcBef>
              <a:spcAft>
                <a:spcPts val="0"/>
              </a:spcAft>
              <a:buClr>
                <a:srgbClr val="4A4A4A"/>
              </a:buClr>
              <a:buSzPts val="1260"/>
              <a:buFont typeface="Calibri"/>
              <a:buAutoNum type="arabicPeriod"/>
            </a:pPr>
            <a:r>
              <a:rPr lang="nl-NL" sz="1050"/>
              <a:t>Uitslag en plenaire kennisoverdracht</a:t>
            </a:r>
            <a:r>
              <a:rPr b="0" lang="nl-NL" sz="1050"/>
              <a:t>. Er wordt uitleg gegeven over de gevolgen van obesitas en cardiometabole ontregeling en er wordt besproken wat de verschillende meetuitslagen betekenen. </a:t>
            </a:r>
            <a:endParaRPr/>
          </a:p>
          <a:p>
            <a:pPr indent="-228600" lvl="0" marL="228600" rtl="0" algn="l">
              <a:lnSpc>
                <a:spcPct val="100000"/>
              </a:lnSpc>
              <a:spcBef>
                <a:spcPts val="600"/>
              </a:spcBef>
              <a:spcAft>
                <a:spcPts val="0"/>
              </a:spcAft>
              <a:buClr>
                <a:srgbClr val="4A4A4A"/>
              </a:buClr>
              <a:buSzPts val="1260"/>
              <a:buFont typeface="Calibri"/>
              <a:buAutoNum type="arabicPeriod"/>
            </a:pPr>
            <a:r>
              <a:rPr lang="nl-NL" sz="1050"/>
              <a:t>Individueel gesprek</a:t>
            </a:r>
            <a:r>
              <a:rPr b="0" lang="nl-NL" sz="1050"/>
              <a:t>. Iedere deelnemer krijgt een kort individueel gesprek met een van de aanwezige deskundigen om samen passende vervolgstappen te bepalen. Daarnaast is er de mogelijkheid om in gesprek te gaan met een ervaringsdeskundige.</a:t>
            </a:r>
            <a:endParaRPr/>
          </a:p>
          <a:p>
            <a:pPr indent="0" lvl="0" marL="0" rtl="0" algn="l">
              <a:lnSpc>
                <a:spcPct val="100000"/>
              </a:lnSpc>
              <a:spcBef>
                <a:spcPts val="600"/>
              </a:spcBef>
              <a:spcAft>
                <a:spcPts val="0"/>
              </a:spcAft>
              <a:buClr>
                <a:srgbClr val="4A4A4A"/>
              </a:buClr>
              <a:buSzPts val="1260"/>
              <a:buNone/>
            </a:pPr>
            <a:r>
              <a:rPr b="0" lang="nl-NL" sz="1050"/>
              <a:t>Na afloop van het groepsconsult vindt er binnen zes weken een contactmoment plaats met de deelnemers om na te gaan of de verwijzing goed is verlopen en of er nog verdere begeleiding nodig is. Na zes maanden keren de deelnemers terug naar het groepsconsult om opnieuw de metingen te doen en ervaringen te delen. </a:t>
            </a:r>
            <a:endParaRPr/>
          </a:p>
          <a:p>
            <a:pPr indent="0" lvl="0" marL="0" rtl="0" algn="l">
              <a:lnSpc>
                <a:spcPct val="100000"/>
              </a:lnSpc>
              <a:spcBef>
                <a:spcPts val="600"/>
              </a:spcBef>
              <a:spcAft>
                <a:spcPts val="0"/>
              </a:spcAft>
              <a:buClr>
                <a:srgbClr val="4A4A4A"/>
              </a:buClr>
              <a:buSzPts val="1260"/>
              <a:buNone/>
            </a:pPr>
            <a:r>
              <a:t/>
            </a:r>
            <a:endParaRPr b="0" sz="1050"/>
          </a:p>
        </p:txBody>
      </p:sp>
      <p:cxnSp>
        <p:nvCxnSpPr>
          <p:cNvPr id="88" name="Google Shape;88;p4"/>
          <p:cNvCxnSpPr/>
          <p:nvPr/>
        </p:nvCxnSpPr>
        <p:spPr>
          <a:xfrm rot="10800000">
            <a:off x="577516" y="383908"/>
            <a:ext cx="0" cy="430233"/>
          </a:xfrm>
          <a:prstGeom prst="straightConnector1">
            <a:avLst/>
          </a:prstGeom>
          <a:noFill/>
          <a:ln cap="flat" cmpd="sng" w="47625">
            <a:solidFill>
              <a:srgbClr val="FFC892"/>
            </a:solidFill>
            <a:prstDash val="solid"/>
            <a:round/>
            <a:headEnd len="sm" w="sm" type="none"/>
            <a:tailEnd len="lg" w="lg" type="oval"/>
          </a:ln>
        </p:spPr>
      </p:cxnSp>
      <p:pic>
        <p:nvPicPr>
          <p:cNvPr id="89" name="Google Shape;89;p4"/>
          <p:cNvPicPr preferRelativeResize="0"/>
          <p:nvPr/>
        </p:nvPicPr>
        <p:blipFill rotWithShape="1">
          <a:blip r:embed="rId3">
            <a:alphaModFix/>
          </a:blip>
          <a:srcRect b="0" l="0" r="0" t="0"/>
          <a:stretch/>
        </p:blipFill>
        <p:spPr>
          <a:xfrm>
            <a:off x="6655304" y="0"/>
            <a:ext cx="2409190" cy="1927225"/>
          </a:xfrm>
          <a:prstGeom prst="rect">
            <a:avLst/>
          </a:prstGeom>
          <a:noFill/>
          <a:ln>
            <a:noFill/>
          </a:ln>
        </p:spPr>
      </p:pic>
      <p:sp>
        <p:nvSpPr>
          <p:cNvPr id="90" name="Google Shape;90;p4"/>
          <p:cNvSpPr txBox="1"/>
          <p:nvPr/>
        </p:nvSpPr>
        <p:spPr>
          <a:xfrm>
            <a:off x="4765794" y="4449913"/>
            <a:ext cx="2450100" cy="4308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100"/>
              <a:buFont typeface="Arial"/>
              <a:buNone/>
            </a:pPr>
            <a:r>
              <a:rPr b="0" i="1" lang="nl-NL" sz="1100" u="none" cap="none" strike="noStrike">
                <a:solidFill>
                  <a:srgbClr val="4268EF"/>
                </a:solidFill>
                <a:latin typeface="Calibri"/>
                <a:ea typeface="Calibri"/>
                <a:cs typeface="Calibri"/>
                <a:sym typeface="Calibri"/>
              </a:rPr>
              <a:t>Bovenstaande illustratie is een cut-out van de praatplaat Groepsconsult</a:t>
            </a:r>
            <a:endParaRPr b="0" i="0" sz="1400" u="none" cap="none" strike="noStrike">
              <a:solidFill>
                <a:srgbClr val="000000"/>
              </a:solidFill>
              <a:latin typeface="Arial"/>
              <a:ea typeface="Arial"/>
              <a:cs typeface="Arial"/>
              <a:sym typeface="Arial"/>
            </a:endParaRPr>
          </a:p>
        </p:txBody>
      </p:sp>
      <p:sp>
        <p:nvSpPr>
          <p:cNvPr id="91" name="Google Shape;91;p4">
            <a:hlinkClick action="ppaction://hlinksldjump" r:id="rId4"/>
          </p:cNvPr>
          <p:cNvSpPr/>
          <p:nvPr/>
        </p:nvSpPr>
        <p:spPr>
          <a:xfrm>
            <a:off x="7287774" y="4257251"/>
            <a:ext cx="1610955" cy="261610"/>
          </a:xfrm>
          <a:prstGeom prst="roundRect">
            <a:avLst>
              <a:gd fmla="val 16667" name="adj"/>
            </a:avLst>
          </a:prstGeom>
          <a:solidFill>
            <a:srgbClr val="4268E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Calibri"/>
              <a:ea typeface="Calibri"/>
              <a:cs typeface="Calibri"/>
              <a:sym typeface="Calibri"/>
            </a:endParaRPr>
          </a:p>
        </p:txBody>
      </p:sp>
      <p:sp>
        <p:nvSpPr>
          <p:cNvPr id="92" name="Google Shape;92;p4"/>
          <p:cNvSpPr txBox="1"/>
          <p:nvPr/>
        </p:nvSpPr>
        <p:spPr>
          <a:xfrm>
            <a:off x="7336140" y="4253405"/>
            <a:ext cx="1562589"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0" lang="nl-NL" sz="1100" u="none" cap="none" strike="noStrike">
                <a:solidFill>
                  <a:schemeClr val="lt1"/>
                </a:solidFill>
                <a:latin typeface="Calibri"/>
                <a:ea typeface="Calibri"/>
                <a:cs typeface="Calibri"/>
                <a:sym typeface="Calibri"/>
              </a:rPr>
              <a:t>BEKIJK DE PRAATPLAAT</a:t>
            </a:r>
            <a:endParaRPr b="0" i="0" sz="1400" u="none" cap="none" strike="noStrike">
              <a:solidFill>
                <a:srgbClr val="000000"/>
              </a:solidFill>
              <a:latin typeface="Arial"/>
              <a:ea typeface="Arial"/>
              <a:cs typeface="Arial"/>
              <a:sym typeface="Arial"/>
            </a:endParaRPr>
          </a:p>
        </p:txBody>
      </p:sp>
      <p:sp>
        <p:nvSpPr>
          <p:cNvPr id="93" name="Google Shape;93;p4"/>
          <p:cNvSpPr/>
          <p:nvPr/>
        </p:nvSpPr>
        <p:spPr>
          <a:xfrm rot="148835">
            <a:off x="7218238" y="4580625"/>
            <a:ext cx="647678" cy="115606"/>
          </a:xfrm>
          <a:custGeom>
            <a:rect b="b" l="l" r="r" t="t"/>
            <a:pathLst>
              <a:path extrusionOk="0" h="263967" w="934398">
                <a:moveTo>
                  <a:pt x="0" y="0"/>
                </a:moveTo>
                <a:lnTo>
                  <a:pt x="934398" y="0"/>
                </a:lnTo>
                <a:lnTo>
                  <a:pt x="934398" y="263967"/>
                </a:lnTo>
                <a:lnTo>
                  <a:pt x="0" y="263967"/>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2060"/>
              </a:solidFill>
              <a:latin typeface="Calibri"/>
              <a:ea typeface="Calibri"/>
              <a:cs typeface="Calibri"/>
              <a:sym typeface="Calibri"/>
            </a:endParaRPr>
          </a:p>
        </p:txBody>
      </p:sp>
      <p:pic>
        <p:nvPicPr>
          <p:cNvPr id="94" name="Google Shape;94;p4">
            <a:hlinkClick action="ppaction://hlinksldjump" r:id="rId6"/>
          </p:cNvPr>
          <p:cNvPicPr preferRelativeResize="0"/>
          <p:nvPr/>
        </p:nvPicPr>
        <p:blipFill rotWithShape="1">
          <a:blip r:embed="rId7">
            <a:alphaModFix/>
          </a:blip>
          <a:srcRect b="0" l="0" r="0" t="0"/>
          <a:stretch/>
        </p:blipFill>
        <p:spPr>
          <a:xfrm flipH="1" rot="10800000">
            <a:off x="4245940" y="4670278"/>
            <a:ext cx="652120" cy="36681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pic>
        <p:nvPicPr>
          <p:cNvPr id="99" name="Google Shape;99;p5"/>
          <p:cNvPicPr preferRelativeResize="0"/>
          <p:nvPr/>
        </p:nvPicPr>
        <p:blipFill rotWithShape="1">
          <a:blip r:embed="rId3">
            <a:alphaModFix/>
          </a:blip>
          <a:srcRect b="0" l="0" r="0" t="0"/>
          <a:stretch/>
        </p:blipFill>
        <p:spPr>
          <a:xfrm>
            <a:off x="1281314" y="320728"/>
            <a:ext cx="6101284" cy="4313561"/>
          </a:xfrm>
          <a:prstGeom prst="rect">
            <a:avLst/>
          </a:prstGeom>
          <a:noFill/>
          <a:ln>
            <a:noFill/>
          </a:ln>
        </p:spPr>
      </p:pic>
      <p:pic>
        <p:nvPicPr>
          <p:cNvPr descr="Close - Free ui icons" id="100" name="Google Shape;100;p5">
            <a:hlinkClick action="ppaction://hlinksldjump" r:id="rId4"/>
          </p:cNvPr>
          <p:cNvPicPr preferRelativeResize="0"/>
          <p:nvPr/>
        </p:nvPicPr>
        <p:blipFill rotWithShape="1">
          <a:blip r:embed="rId5">
            <a:alphaModFix/>
          </a:blip>
          <a:srcRect b="0" l="0" r="0" t="0"/>
          <a:stretch/>
        </p:blipFill>
        <p:spPr>
          <a:xfrm>
            <a:off x="7108225" y="46355"/>
            <a:ext cx="548746" cy="54874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6"/>
          <p:cNvSpPr txBox="1"/>
          <p:nvPr>
            <p:ph type="title"/>
          </p:nvPr>
        </p:nvSpPr>
        <p:spPr>
          <a:xfrm>
            <a:off x="720000" y="540000"/>
            <a:ext cx="6840000" cy="757239"/>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180796"/>
              </a:buClr>
              <a:buSzPts val="2700"/>
              <a:buFont typeface="Arial"/>
              <a:buNone/>
            </a:pPr>
            <a:r>
              <a:rPr lang="nl-NL"/>
              <a:t>Welkom bij het groepsconsult!</a:t>
            </a:r>
            <a:br>
              <a:rPr lang="nl-NL"/>
            </a:br>
            <a:r>
              <a:rPr lang="nl-NL" sz="1300">
                <a:solidFill>
                  <a:srgbClr val="3EDAD8"/>
                </a:solidFill>
              </a:rPr>
              <a:t>(2/7)</a:t>
            </a:r>
            <a:endParaRPr/>
          </a:p>
        </p:txBody>
      </p:sp>
      <p:sp>
        <p:nvSpPr>
          <p:cNvPr id="106" name="Google Shape;106;p6"/>
          <p:cNvSpPr txBox="1"/>
          <p:nvPr>
            <p:ph idx="1" type="body"/>
          </p:nvPr>
        </p:nvSpPr>
        <p:spPr>
          <a:xfrm>
            <a:off x="719999" y="1297240"/>
            <a:ext cx="3233234" cy="323876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4A4A4A"/>
              </a:buClr>
              <a:buSzPts val="1320"/>
              <a:buNone/>
            </a:pPr>
            <a:r>
              <a:rPr lang="nl-NL"/>
              <a:t>Locatie:</a:t>
            </a:r>
            <a:endParaRPr/>
          </a:p>
          <a:p>
            <a:pPr indent="0" lvl="0" marL="0" rtl="0" algn="l">
              <a:lnSpc>
                <a:spcPct val="100000"/>
              </a:lnSpc>
              <a:spcBef>
                <a:spcPts val="0"/>
              </a:spcBef>
              <a:spcAft>
                <a:spcPts val="0"/>
              </a:spcAft>
              <a:buClr>
                <a:srgbClr val="4A4A4A"/>
              </a:buClr>
              <a:buSzPts val="1320"/>
              <a:buNone/>
            </a:pPr>
            <a:r>
              <a:rPr lang="nl-NL"/>
              <a:t> </a:t>
            </a:r>
            <a:endParaRPr/>
          </a:p>
          <a:p>
            <a:pPr indent="0" lvl="0" marL="0" rtl="0" algn="l">
              <a:lnSpc>
                <a:spcPct val="100000"/>
              </a:lnSpc>
              <a:spcBef>
                <a:spcPts val="0"/>
              </a:spcBef>
              <a:spcAft>
                <a:spcPts val="0"/>
              </a:spcAft>
              <a:buClr>
                <a:srgbClr val="4A4A4A"/>
              </a:buClr>
              <a:buSzPts val="1320"/>
              <a:buNone/>
            </a:pPr>
            <a:r>
              <a:rPr lang="nl-NL"/>
              <a:t>Datum: </a:t>
            </a:r>
            <a:endParaRPr/>
          </a:p>
          <a:p>
            <a:pPr indent="0" lvl="0" marL="0" rtl="0" algn="l">
              <a:lnSpc>
                <a:spcPct val="100000"/>
              </a:lnSpc>
              <a:spcBef>
                <a:spcPts val="600"/>
              </a:spcBef>
              <a:spcAft>
                <a:spcPts val="0"/>
              </a:spcAft>
              <a:buClr>
                <a:srgbClr val="4A4A4A"/>
              </a:buClr>
              <a:buSzPts val="1320"/>
              <a:buNone/>
            </a:pPr>
            <a:r>
              <a:t/>
            </a:r>
            <a:endParaRPr b="0"/>
          </a:p>
          <a:p>
            <a:pPr indent="0" lvl="0" marL="0" rtl="0" algn="l">
              <a:lnSpc>
                <a:spcPct val="100000"/>
              </a:lnSpc>
              <a:spcBef>
                <a:spcPts val="600"/>
              </a:spcBef>
              <a:spcAft>
                <a:spcPts val="0"/>
              </a:spcAft>
              <a:buClr>
                <a:srgbClr val="2A2D84"/>
              </a:buClr>
              <a:buSzPts val="1320"/>
              <a:buNone/>
            </a:pPr>
            <a:r>
              <a:rPr i="1" lang="nl-NL">
                <a:solidFill>
                  <a:srgbClr val="2A2D84"/>
                </a:solidFill>
              </a:rPr>
              <a:t>Vul hier in wie aanwezig is bij het groepsconsult:</a:t>
            </a:r>
            <a:endParaRPr/>
          </a:p>
          <a:p>
            <a:pPr indent="0" lvl="0" marL="0" rtl="0" algn="l">
              <a:lnSpc>
                <a:spcPct val="100000"/>
              </a:lnSpc>
              <a:spcBef>
                <a:spcPts val="600"/>
              </a:spcBef>
              <a:spcAft>
                <a:spcPts val="0"/>
              </a:spcAft>
              <a:buClr>
                <a:srgbClr val="4A4A4A"/>
              </a:buClr>
              <a:buSzPts val="1260"/>
              <a:buNone/>
            </a:pPr>
            <a:r>
              <a:t/>
            </a:r>
            <a:endParaRPr b="0" i="1" sz="1050"/>
          </a:p>
          <a:p>
            <a:pPr indent="0" lvl="0" marL="0" rtl="0" algn="l">
              <a:lnSpc>
                <a:spcPct val="100000"/>
              </a:lnSpc>
              <a:spcBef>
                <a:spcPts val="600"/>
              </a:spcBef>
              <a:spcAft>
                <a:spcPts val="0"/>
              </a:spcAft>
              <a:buClr>
                <a:srgbClr val="4A4A4A"/>
              </a:buClr>
              <a:buSzPts val="1320"/>
              <a:buNone/>
            </a:pPr>
            <a:r>
              <a:rPr b="0" lang="nl-NL"/>
              <a:t>Naam: </a:t>
            </a:r>
            <a:endParaRPr/>
          </a:p>
          <a:p>
            <a:pPr indent="0" lvl="0" marL="0" rtl="0" algn="l">
              <a:lnSpc>
                <a:spcPct val="100000"/>
              </a:lnSpc>
              <a:spcBef>
                <a:spcPts val="600"/>
              </a:spcBef>
              <a:spcAft>
                <a:spcPts val="0"/>
              </a:spcAft>
              <a:buClr>
                <a:srgbClr val="4A4A4A"/>
              </a:buClr>
              <a:buSzPts val="1320"/>
              <a:buNone/>
            </a:pPr>
            <a:r>
              <a:rPr b="0" lang="nl-NL"/>
              <a:t>Rol: Huisarts </a:t>
            </a:r>
            <a:endParaRPr/>
          </a:p>
          <a:p>
            <a:pPr indent="0" lvl="0" marL="0" rtl="0" algn="l">
              <a:lnSpc>
                <a:spcPct val="100000"/>
              </a:lnSpc>
              <a:spcBef>
                <a:spcPts val="600"/>
              </a:spcBef>
              <a:spcAft>
                <a:spcPts val="0"/>
              </a:spcAft>
              <a:buClr>
                <a:srgbClr val="4A4A4A"/>
              </a:buClr>
              <a:buSzPts val="1320"/>
              <a:buNone/>
            </a:pPr>
            <a:r>
              <a:t/>
            </a:r>
            <a:endParaRPr b="0"/>
          </a:p>
          <a:p>
            <a:pPr indent="0" lvl="0" marL="0" rtl="0" algn="l">
              <a:lnSpc>
                <a:spcPct val="100000"/>
              </a:lnSpc>
              <a:spcBef>
                <a:spcPts val="600"/>
              </a:spcBef>
              <a:spcAft>
                <a:spcPts val="0"/>
              </a:spcAft>
              <a:buClr>
                <a:srgbClr val="4A4A4A"/>
              </a:buClr>
              <a:buSzPts val="1320"/>
              <a:buNone/>
            </a:pPr>
            <a:r>
              <a:rPr b="0" lang="nl-NL"/>
              <a:t>Naam:</a:t>
            </a:r>
            <a:endParaRPr/>
          </a:p>
          <a:p>
            <a:pPr indent="0" lvl="0" marL="0" rtl="0" algn="l">
              <a:lnSpc>
                <a:spcPct val="100000"/>
              </a:lnSpc>
              <a:spcBef>
                <a:spcPts val="600"/>
              </a:spcBef>
              <a:spcAft>
                <a:spcPts val="0"/>
              </a:spcAft>
              <a:buClr>
                <a:srgbClr val="4A4A4A"/>
              </a:buClr>
              <a:buSzPts val="1320"/>
              <a:buNone/>
            </a:pPr>
            <a:r>
              <a:rPr b="0" lang="nl-NL"/>
              <a:t>Rol: Apotheker </a:t>
            </a:r>
            <a:endParaRPr/>
          </a:p>
          <a:p>
            <a:pPr indent="0" lvl="0" marL="0" rtl="0" algn="l">
              <a:lnSpc>
                <a:spcPct val="100000"/>
              </a:lnSpc>
              <a:spcBef>
                <a:spcPts val="600"/>
              </a:spcBef>
              <a:spcAft>
                <a:spcPts val="0"/>
              </a:spcAft>
              <a:buClr>
                <a:srgbClr val="4A4A4A"/>
              </a:buClr>
              <a:buSzPts val="1320"/>
              <a:buNone/>
            </a:pPr>
            <a:r>
              <a:t/>
            </a:r>
            <a:endParaRPr b="0"/>
          </a:p>
          <a:p>
            <a:pPr indent="0" lvl="0" marL="0" rtl="0" algn="l">
              <a:lnSpc>
                <a:spcPct val="100000"/>
              </a:lnSpc>
              <a:spcBef>
                <a:spcPts val="600"/>
              </a:spcBef>
              <a:spcAft>
                <a:spcPts val="0"/>
              </a:spcAft>
              <a:buClr>
                <a:srgbClr val="4A4A4A"/>
              </a:buClr>
              <a:buSzPts val="1320"/>
              <a:buNone/>
            </a:pPr>
            <a:r>
              <a:rPr b="0" lang="nl-NL"/>
              <a:t>Naam: </a:t>
            </a:r>
            <a:endParaRPr/>
          </a:p>
          <a:p>
            <a:pPr indent="0" lvl="0" marL="0" rtl="0" algn="l">
              <a:lnSpc>
                <a:spcPct val="100000"/>
              </a:lnSpc>
              <a:spcBef>
                <a:spcPts val="600"/>
              </a:spcBef>
              <a:spcAft>
                <a:spcPts val="0"/>
              </a:spcAft>
              <a:buClr>
                <a:srgbClr val="4A4A4A"/>
              </a:buClr>
              <a:buSzPts val="1320"/>
              <a:buNone/>
            </a:pPr>
            <a:r>
              <a:rPr b="0" lang="nl-NL"/>
              <a:t>Rol: </a:t>
            </a:r>
            <a:r>
              <a:rPr b="0" lang="nl-NL" sz="1050"/>
              <a:t>Leefstijlcoach</a:t>
            </a:r>
            <a:endParaRPr b="0" sz="1050"/>
          </a:p>
          <a:p>
            <a:pPr indent="0" lvl="0" marL="0" rtl="0" algn="l">
              <a:lnSpc>
                <a:spcPct val="100000"/>
              </a:lnSpc>
              <a:spcBef>
                <a:spcPts val="600"/>
              </a:spcBef>
              <a:spcAft>
                <a:spcPts val="0"/>
              </a:spcAft>
              <a:buClr>
                <a:srgbClr val="4A4A4A"/>
              </a:buClr>
              <a:buSzPts val="1260"/>
              <a:buNone/>
            </a:pPr>
            <a:r>
              <a:t/>
            </a:r>
            <a:endParaRPr b="0" sz="1050"/>
          </a:p>
        </p:txBody>
      </p:sp>
      <p:cxnSp>
        <p:nvCxnSpPr>
          <p:cNvPr id="107" name="Google Shape;107;p6"/>
          <p:cNvCxnSpPr/>
          <p:nvPr/>
        </p:nvCxnSpPr>
        <p:spPr>
          <a:xfrm rot="10800000">
            <a:off x="577516" y="383908"/>
            <a:ext cx="0" cy="430233"/>
          </a:xfrm>
          <a:prstGeom prst="straightConnector1">
            <a:avLst/>
          </a:prstGeom>
          <a:noFill/>
          <a:ln cap="flat" cmpd="sng" w="47625">
            <a:solidFill>
              <a:srgbClr val="FFC892"/>
            </a:solidFill>
            <a:prstDash val="solid"/>
            <a:round/>
            <a:headEnd len="sm" w="sm" type="none"/>
            <a:tailEnd len="lg" w="lg" type="oval"/>
          </a:ln>
        </p:spPr>
      </p:cxnSp>
      <p:sp>
        <p:nvSpPr>
          <p:cNvPr id="108" name="Google Shape;108;p6"/>
          <p:cNvSpPr txBox="1"/>
          <p:nvPr/>
        </p:nvSpPr>
        <p:spPr>
          <a:xfrm>
            <a:off x="3044477" y="2521858"/>
            <a:ext cx="2762700" cy="1954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nl-NL" sz="1100" u="none" cap="none" strike="noStrike">
                <a:solidFill>
                  <a:schemeClr val="accent6"/>
                </a:solidFill>
                <a:latin typeface="Open Sans"/>
                <a:ea typeface="Open Sans"/>
                <a:cs typeface="Open Sans"/>
                <a:sym typeface="Open Sans"/>
              </a:rPr>
              <a:t>Naam:</a:t>
            </a:r>
            <a:endParaRPr sz="1100">
              <a:solidFill>
                <a:schemeClr val="accent6"/>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100"/>
              <a:buFont typeface="Arial"/>
              <a:buNone/>
            </a:pPr>
            <a:r>
              <a:rPr b="0" i="0" lang="nl-NL" sz="1100" u="none" cap="none" strike="noStrike">
                <a:solidFill>
                  <a:schemeClr val="accent6"/>
                </a:solidFill>
                <a:latin typeface="Open Sans"/>
                <a:ea typeface="Open Sans"/>
                <a:cs typeface="Open Sans"/>
                <a:sym typeface="Open Sans"/>
              </a:rPr>
              <a:t>Rol: </a:t>
            </a:r>
            <a:r>
              <a:rPr lang="nl-NL" sz="1100">
                <a:solidFill>
                  <a:schemeClr val="accent6"/>
                </a:solidFill>
                <a:latin typeface="Open Sans"/>
                <a:ea typeface="Open Sans"/>
                <a:cs typeface="Open Sans"/>
                <a:sym typeface="Open Sans"/>
              </a:rPr>
              <a:t>D</a:t>
            </a:r>
            <a:r>
              <a:rPr b="0" i="0" lang="nl-NL" sz="1100" u="none" cap="none" strike="noStrike">
                <a:solidFill>
                  <a:schemeClr val="accent6"/>
                </a:solidFill>
                <a:latin typeface="Open Sans"/>
                <a:ea typeface="Open Sans"/>
                <a:cs typeface="Open Sans"/>
                <a:sym typeface="Open Sans"/>
              </a:rPr>
              <a:t>ietist</a:t>
            </a:r>
            <a:br>
              <a:rPr b="0" i="0" lang="nl-NL" sz="1100" u="none" cap="none" strike="noStrike">
                <a:solidFill>
                  <a:schemeClr val="accent6"/>
                </a:solidFill>
                <a:latin typeface="Open Sans"/>
                <a:ea typeface="Open Sans"/>
                <a:cs typeface="Open Sans"/>
                <a:sym typeface="Open Sans"/>
              </a:rPr>
            </a:br>
            <a:br>
              <a:rPr b="0" i="0" lang="nl-NL" sz="1100" u="none" cap="none" strike="noStrike">
                <a:solidFill>
                  <a:schemeClr val="accent6"/>
                </a:solidFill>
                <a:latin typeface="Open Sans"/>
                <a:ea typeface="Open Sans"/>
                <a:cs typeface="Open Sans"/>
                <a:sym typeface="Open Sans"/>
              </a:rPr>
            </a:br>
            <a:endParaRPr sz="1100">
              <a:solidFill>
                <a:schemeClr val="accent6"/>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100"/>
              <a:buFont typeface="Arial"/>
              <a:buNone/>
            </a:pPr>
            <a:r>
              <a:rPr b="0" i="0" lang="nl-NL" sz="1100" u="none" cap="none" strike="noStrike">
                <a:solidFill>
                  <a:schemeClr val="accent6"/>
                </a:solidFill>
                <a:latin typeface="Open Sans"/>
                <a:ea typeface="Open Sans"/>
                <a:cs typeface="Open Sans"/>
                <a:sym typeface="Open Sans"/>
              </a:rPr>
              <a:t>Naam:</a:t>
            </a:r>
            <a:br>
              <a:rPr b="0" i="0" lang="nl-NL" sz="1100" u="none" cap="none" strike="noStrike">
                <a:solidFill>
                  <a:schemeClr val="accent6"/>
                </a:solidFill>
                <a:latin typeface="Open Sans"/>
                <a:ea typeface="Open Sans"/>
                <a:cs typeface="Open Sans"/>
                <a:sym typeface="Open Sans"/>
              </a:rPr>
            </a:br>
            <a:r>
              <a:rPr b="0" i="0" lang="nl-NL" sz="1100" u="none" cap="none" strike="noStrike">
                <a:solidFill>
                  <a:schemeClr val="accent6"/>
                </a:solidFill>
                <a:latin typeface="Open Sans"/>
                <a:ea typeface="Open Sans"/>
                <a:cs typeface="Open Sans"/>
                <a:sym typeface="Open Sans"/>
              </a:rPr>
              <a:t>Rol: </a:t>
            </a:r>
            <a:r>
              <a:rPr lang="nl-NL" sz="1100">
                <a:solidFill>
                  <a:schemeClr val="accent6"/>
                </a:solidFill>
                <a:latin typeface="Open Sans"/>
                <a:ea typeface="Open Sans"/>
                <a:cs typeface="Open Sans"/>
                <a:sym typeface="Open Sans"/>
              </a:rPr>
              <a:t>Fysiotherapeut</a:t>
            </a:r>
            <a:br>
              <a:rPr b="0" i="0" lang="nl-NL" sz="1100" u="none" cap="none" strike="noStrike">
                <a:solidFill>
                  <a:schemeClr val="accent6"/>
                </a:solidFill>
                <a:latin typeface="Open Sans"/>
                <a:ea typeface="Open Sans"/>
                <a:cs typeface="Open Sans"/>
                <a:sym typeface="Open Sans"/>
              </a:rPr>
            </a:br>
            <a:br>
              <a:rPr b="0" i="0" lang="nl-NL" sz="1100" u="none" cap="none" strike="noStrike">
                <a:solidFill>
                  <a:schemeClr val="accent6"/>
                </a:solidFill>
                <a:latin typeface="Open Sans"/>
                <a:ea typeface="Open Sans"/>
                <a:cs typeface="Open Sans"/>
                <a:sym typeface="Open Sans"/>
              </a:rPr>
            </a:br>
            <a:endParaRPr b="0" i="0" sz="1100" u="none" cap="none" strike="noStrike">
              <a:solidFill>
                <a:schemeClr val="accent6"/>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100"/>
              <a:buFont typeface="Arial"/>
              <a:buNone/>
            </a:pPr>
            <a:r>
              <a:t/>
            </a:r>
            <a:endParaRPr sz="1100">
              <a:solidFill>
                <a:schemeClr val="accent6"/>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100"/>
              <a:buFont typeface="Arial"/>
              <a:buNone/>
            </a:pPr>
            <a:r>
              <a:rPr b="0" i="0" lang="nl-NL" sz="1100" u="none" cap="none" strike="noStrike">
                <a:solidFill>
                  <a:schemeClr val="accent6"/>
                </a:solidFill>
                <a:latin typeface="Open Sans"/>
                <a:ea typeface="Open Sans"/>
                <a:cs typeface="Open Sans"/>
                <a:sym typeface="Open Sans"/>
              </a:rPr>
              <a:t>Naam: </a:t>
            </a:r>
            <a:r>
              <a:rPr lang="nl-NL" sz="1100">
                <a:solidFill>
                  <a:schemeClr val="accent6"/>
                </a:solidFill>
                <a:latin typeface="Open Sans"/>
                <a:ea typeface="Open Sans"/>
                <a:cs typeface="Open Sans"/>
                <a:sym typeface="Open Sans"/>
              </a:rPr>
              <a:t> </a:t>
            </a:r>
            <a:br>
              <a:rPr b="0" i="0" lang="nl-NL" sz="1100" u="none" cap="none" strike="noStrike">
                <a:solidFill>
                  <a:schemeClr val="accent6"/>
                </a:solidFill>
                <a:latin typeface="Open Sans"/>
                <a:ea typeface="Open Sans"/>
                <a:cs typeface="Open Sans"/>
                <a:sym typeface="Open Sans"/>
              </a:rPr>
            </a:br>
            <a:r>
              <a:rPr b="0" i="0" lang="nl-NL" sz="1100" u="none" cap="none" strike="noStrike">
                <a:solidFill>
                  <a:schemeClr val="accent6"/>
                </a:solidFill>
                <a:latin typeface="Open Sans"/>
                <a:ea typeface="Open Sans"/>
                <a:cs typeface="Open Sans"/>
                <a:sym typeface="Open Sans"/>
              </a:rPr>
              <a:t>Rol: </a:t>
            </a:r>
            <a:r>
              <a:rPr lang="nl-NL" sz="1100">
                <a:solidFill>
                  <a:schemeClr val="dk1"/>
                </a:solidFill>
                <a:latin typeface="Open Sans"/>
                <a:ea typeface="Open Sans"/>
                <a:cs typeface="Open Sans"/>
                <a:sym typeface="Open Sans"/>
              </a:rPr>
              <a:t>Buurtsportcoach</a:t>
            </a:r>
            <a:r>
              <a:rPr b="0" i="0" lang="nl-NL" sz="1100" u="none" cap="none" strike="noStrike">
                <a:solidFill>
                  <a:schemeClr val="dk1"/>
                </a:solidFill>
                <a:latin typeface="Open Sans"/>
                <a:ea typeface="Open Sans"/>
                <a:cs typeface="Open Sans"/>
                <a:sym typeface="Open Sans"/>
              </a:rPr>
              <a:t> </a:t>
            </a:r>
            <a:endParaRPr b="0" i="0" sz="1100" u="none" cap="none" strike="noStrike">
              <a:solidFill>
                <a:schemeClr val="dk1"/>
              </a:solidFill>
              <a:latin typeface="Open Sans"/>
              <a:ea typeface="Open Sans"/>
              <a:cs typeface="Open Sans"/>
              <a:sym typeface="Open Sans"/>
            </a:endParaRPr>
          </a:p>
        </p:txBody>
      </p:sp>
      <p:sp>
        <p:nvSpPr>
          <p:cNvPr id="109" name="Google Shape;109;p6"/>
          <p:cNvSpPr txBox="1"/>
          <p:nvPr/>
        </p:nvSpPr>
        <p:spPr>
          <a:xfrm>
            <a:off x="5996427" y="2521858"/>
            <a:ext cx="2762700" cy="1954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nl-NL" sz="1100" u="none" cap="none" strike="noStrike">
                <a:solidFill>
                  <a:schemeClr val="accent6"/>
                </a:solidFill>
                <a:latin typeface="Open Sans"/>
                <a:ea typeface="Open Sans"/>
                <a:cs typeface="Open Sans"/>
                <a:sym typeface="Open Sans"/>
              </a:rPr>
              <a:t>Naam:</a:t>
            </a:r>
            <a:endParaRPr sz="1100">
              <a:solidFill>
                <a:schemeClr val="accent6"/>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100"/>
              <a:buFont typeface="Arial"/>
              <a:buNone/>
            </a:pPr>
            <a:r>
              <a:rPr b="0" i="0" lang="nl-NL" sz="1100" u="none" cap="none" strike="noStrike">
                <a:solidFill>
                  <a:schemeClr val="accent6"/>
                </a:solidFill>
                <a:latin typeface="Open Sans"/>
                <a:ea typeface="Open Sans"/>
                <a:cs typeface="Open Sans"/>
                <a:sym typeface="Open Sans"/>
              </a:rPr>
              <a:t>Rol:</a:t>
            </a:r>
            <a:r>
              <a:rPr lang="nl-NL" sz="1100">
                <a:solidFill>
                  <a:schemeClr val="accent6"/>
                </a:solidFill>
                <a:latin typeface="Open Sans"/>
                <a:ea typeface="Open Sans"/>
                <a:cs typeface="Open Sans"/>
                <a:sym typeface="Open Sans"/>
              </a:rPr>
              <a:t> coordinator</a:t>
            </a:r>
            <a:endParaRPr sz="1100">
              <a:solidFill>
                <a:schemeClr val="accent6"/>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100"/>
              <a:buFont typeface="Arial"/>
              <a:buNone/>
            </a:pPr>
            <a:r>
              <a:t/>
            </a:r>
            <a:endParaRPr sz="1100">
              <a:solidFill>
                <a:schemeClr val="accent6"/>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100"/>
              <a:buFont typeface="Arial"/>
              <a:buNone/>
            </a:pPr>
            <a:r>
              <a:t/>
            </a:r>
            <a:endParaRPr sz="1100">
              <a:solidFill>
                <a:schemeClr val="accent6"/>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100"/>
              <a:buFont typeface="Arial"/>
              <a:buNone/>
            </a:pPr>
            <a:r>
              <a:rPr b="0" i="0" lang="nl-NL" sz="1100" u="none" cap="none" strike="noStrike">
                <a:solidFill>
                  <a:schemeClr val="accent6"/>
                </a:solidFill>
                <a:latin typeface="Open Sans"/>
                <a:ea typeface="Open Sans"/>
                <a:cs typeface="Open Sans"/>
                <a:sym typeface="Open Sans"/>
              </a:rPr>
              <a:t>Naam:</a:t>
            </a:r>
            <a:br>
              <a:rPr b="0" i="0" lang="nl-NL" sz="1100" u="none" cap="none" strike="noStrike">
                <a:solidFill>
                  <a:schemeClr val="accent6"/>
                </a:solidFill>
                <a:latin typeface="Open Sans"/>
                <a:ea typeface="Open Sans"/>
                <a:cs typeface="Open Sans"/>
                <a:sym typeface="Open Sans"/>
              </a:rPr>
            </a:br>
            <a:r>
              <a:rPr b="0" i="0" lang="nl-NL" sz="1100" u="none" cap="none" strike="noStrike">
                <a:solidFill>
                  <a:schemeClr val="accent6"/>
                </a:solidFill>
                <a:latin typeface="Open Sans"/>
                <a:ea typeface="Open Sans"/>
                <a:cs typeface="Open Sans"/>
                <a:sym typeface="Open Sans"/>
              </a:rPr>
              <a:t>Rol: </a:t>
            </a:r>
            <a:r>
              <a:rPr lang="nl-NL" sz="1100">
                <a:solidFill>
                  <a:schemeClr val="accent6"/>
                </a:solidFill>
                <a:latin typeface="Open Sans"/>
                <a:ea typeface="Open Sans"/>
                <a:cs typeface="Open Sans"/>
                <a:sym typeface="Open Sans"/>
              </a:rPr>
              <a:t>stagiere</a:t>
            </a:r>
            <a:br>
              <a:rPr b="0" i="0" lang="nl-NL" sz="1100" u="none" cap="none" strike="noStrike">
                <a:solidFill>
                  <a:schemeClr val="accent6"/>
                </a:solidFill>
                <a:latin typeface="Open Sans"/>
                <a:ea typeface="Open Sans"/>
                <a:cs typeface="Open Sans"/>
                <a:sym typeface="Open Sans"/>
              </a:rPr>
            </a:br>
            <a:endParaRPr b="0" i="0" sz="1100" u="none" cap="none" strike="noStrike">
              <a:solidFill>
                <a:schemeClr val="accent6"/>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100"/>
              <a:buFont typeface="Arial"/>
              <a:buNone/>
            </a:pPr>
            <a:r>
              <a:t/>
            </a:r>
            <a:endParaRPr sz="1100">
              <a:solidFill>
                <a:schemeClr val="accent6"/>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100"/>
              <a:buFont typeface="Arial"/>
              <a:buNone/>
            </a:pPr>
            <a:r>
              <a:rPr b="0" i="0" lang="nl-NL" sz="1100" u="none" cap="none" strike="noStrike">
                <a:solidFill>
                  <a:schemeClr val="accent6"/>
                </a:solidFill>
                <a:latin typeface="Open Sans"/>
                <a:ea typeface="Open Sans"/>
                <a:cs typeface="Open Sans"/>
                <a:sym typeface="Open Sans"/>
              </a:rPr>
              <a:t>Naam: </a:t>
            </a:r>
            <a:r>
              <a:rPr lang="nl-NL" sz="1100">
                <a:solidFill>
                  <a:schemeClr val="accent6"/>
                </a:solidFill>
                <a:latin typeface="Open Sans"/>
                <a:ea typeface="Open Sans"/>
                <a:cs typeface="Open Sans"/>
                <a:sym typeface="Open Sans"/>
              </a:rPr>
              <a:t> </a:t>
            </a:r>
            <a:br>
              <a:rPr b="0" i="0" lang="nl-NL" sz="1100" u="none" cap="none" strike="noStrike">
                <a:solidFill>
                  <a:schemeClr val="accent6"/>
                </a:solidFill>
                <a:latin typeface="Open Sans"/>
                <a:ea typeface="Open Sans"/>
                <a:cs typeface="Open Sans"/>
                <a:sym typeface="Open Sans"/>
              </a:rPr>
            </a:br>
            <a:r>
              <a:rPr b="0" i="0" lang="nl-NL" sz="1100" u="none" cap="none" strike="noStrike">
                <a:solidFill>
                  <a:schemeClr val="accent6"/>
                </a:solidFill>
                <a:latin typeface="Open Sans"/>
                <a:ea typeface="Open Sans"/>
                <a:cs typeface="Open Sans"/>
                <a:sym typeface="Open Sans"/>
              </a:rPr>
              <a:t>Rol: </a:t>
            </a:r>
            <a:r>
              <a:rPr lang="nl-NL" sz="1100">
                <a:solidFill>
                  <a:schemeClr val="dk1"/>
                </a:solidFill>
                <a:latin typeface="Open Sans"/>
                <a:ea typeface="Open Sans"/>
                <a:cs typeface="Open Sans"/>
                <a:sym typeface="Open Sans"/>
              </a:rPr>
              <a:t>Maatschappelijk werker/ opbouwerker</a:t>
            </a:r>
            <a:r>
              <a:rPr b="0" i="0" lang="nl-NL" sz="1100" u="none" cap="none" strike="noStrike">
                <a:solidFill>
                  <a:schemeClr val="dk1"/>
                </a:solidFill>
                <a:latin typeface="Open Sans"/>
                <a:ea typeface="Open Sans"/>
                <a:cs typeface="Open Sans"/>
                <a:sym typeface="Open Sans"/>
              </a:rPr>
              <a:t> </a:t>
            </a:r>
            <a:endParaRPr b="0" i="0" sz="1100" u="none" cap="none" strike="noStrike">
              <a:solidFill>
                <a:schemeClr val="dk1"/>
              </a:solidFill>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7"/>
          <p:cNvSpPr txBox="1"/>
          <p:nvPr>
            <p:ph type="title"/>
          </p:nvPr>
        </p:nvSpPr>
        <p:spPr>
          <a:xfrm>
            <a:off x="720000" y="540000"/>
            <a:ext cx="6840000" cy="757239"/>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180796"/>
              </a:buClr>
              <a:buSzPts val="2700"/>
              <a:buFont typeface="Arial"/>
              <a:buNone/>
            </a:pPr>
            <a:r>
              <a:rPr lang="nl-NL"/>
              <a:t>Proactief werken in het groepsconsult</a:t>
            </a:r>
            <a:r>
              <a:rPr lang="nl-NL" sz="1200">
                <a:solidFill>
                  <a:srgbClr val="3EDAD8"/>
                </a:solidFill>
              </a:rPr>
              <a:t>(3/7)</a:t>
            </a:r>
            <a:endParaRPr/>
          </a:p>
        </p:txBody>
      </p:sp>
      <p:sp>
        <p:nvSpPr>
          <p:cNvPr id="115" name="Google Shape;115;p7"/>
          <p:cNvSpPr txBox="1"/>
          <p:nvPr>
            <p:ph idx="1" type="body"/>
          </p:nvPr>
        </p:nvSpPr>
        <p:spPr>
          <a:xfrm>
            <a:off x="720000" y="1146875"/>
            <a:ext cx="7439700" cy="33498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2A2D84"/>
              </a:buClr>
              <a:buSzPts val="1320"/>
              <a:buNone/>
            </a:pPr>
            <a:r>
              <a:rPr lang="nl-NL">
                <a:solidFill>
                  <a:srgbClr val="2A2D84"/>
                </a:solidFill>
              </a:rPr>
              <a:t>Het programma globaal</a:t>
            </a:r>
            <a:endParaRPr/>
          </a:p>
          <a:p>
            <a:pPr indent="0" lvl="0" marL="0" rtl="0" algn="l">
              <a:lnSpc>
                <a:spcPct val="100000"/>
              </a:lnSpc>
              <a:spcBef>
                <a:spcPts val="600"/>
              </a:spcBef>
              <a:spcAft>
                <a:spcPts val="0"/>
              </a:spcAft>
              <a:buClr>
                <a:srgbClr val="4A4A4A"/>
              </a:buClr>
              <a:buSzPts val="1320"/>
              <a:buNone/>
            </a:pPr>
            <a:r>
              <a:t/>
            </a:r>
            <a:endParaRPr b="0"/>
          </a:p>
          <a:p>
            <a:pPr indent="0" lvl="0" marL="0" rtl="0" algn="l">
              <a:lnSpc>
                <a:spcPct val="100000"/>
              </a:lnSpc>
              <a:spcBef>
                <a:spcPts val="600"/>
              </a:spcBef>
              <a:spcAft>
                <a:spcPts val="0"/>
              </a:spcAft>
              <a:buClr>
                <a:srgbClr val="4A4A4A"/>
              </a:buClr>
              <a:buSzPts val="1320"/>
              <a:buNone/>
            </a:pPr>
            <a:r>
              <a:rPr b="0" lang="nl-NL"/>
              <a:t>09.00– 09.10: Brieving + kennismaking ( door coordinator/ huisarts)</a:t>
            </a:r>
            <a:endParaRPr b="0"/>
          </a:p>
          <a:p>
            <a:pPr indent="0" lvl="0" marL="0" rtl="0" algn="l">
              <a:lnSpc>
                <a:spcPct val="100000"/>
              </a:lnSpc>
              <a:spcBef>
                <a:spcPts val="600"/>
              </a:spcBef>
              <a:spcAft>
                <a:spcPts val="0"/>
              </a:spcAft>
              <a:buClr>
                <a:srgbClr val="4A4A4A"/>
              </a:buClr>
              <a:buSzPts val="1320"/>
              <a:buNone/>
            </a:pPr>
            <a:r>
              <a:rPr b="0" lang="nl-NL"/>
              <a:t>09.10-09.20: Voorbereiding + klaarzetten meetapparatuur , draaiboek doorspreken met het IPT (30 min) 	</a:t>
            </a:r>
            <a:endParaRPr b="0"/>
          </a:p>
          <a:p>
            <a:pPr indent="0" lvl="0" marL="0" rtl="0" algn="l">
              <a:lnSpc>
                <a:spcPct val="100000"/>
              </a:lnSpc>
              <a:spcBef>
                <a:spcPts val="600"/>
              </a:spcBef>
              <a:spcAft>
                <a:spcPts val="0"/>
              </a:spcAft>
              <a:buClr>
                <a:srgbClr val="4A4A4A"/>
              </a:buClr>
              <a:buSzPts val="1320"/>
              <a:buNone/>
            </a:pPr>
            <a:r>
              <a:rPr b="0" lang="nl-NL"/>
              <a:t>09:15  - 09.30: Inschrijven deelnemers bij  gastvrouw/ gastheer ( boekjes nummeren , naw gegevens , pen en vragenlijst uitdelen , naamstickers plakken ,toestemming vragen )  </a:t>
            </a:r>
            <a:endParaRPr b="0"/>
          </a:p>
          <a:p>
            <a:pPr indent="0" lvl="0" marL="0" rtl="0" algn="l">
              <a:lnSpc>
                <a:spcPct val="100000"/>
              </a:lnSpc>
              <a:spcBef>
                <a:spcPts val="600"/>
              </a:spcBef>
              <a:spcAft>
                <a:spcPts val="0"/>
              </a:spcAft>
              <a:buClr>
                <a:srgbClr val="4A4A4A"/>
              </a:buClr>
              <a:buSzPts val="1320"/>
              <a:buNone/>
            </a:pPr>
            <a:r>
              <a:rPr b="0" lang="nl-NL"/>
              <a:t>09.30-09.35 : Plenair welkom (5 min) Huisarts + toestemming vragen gegevens delen huisarts + LUMC, </a:t>
            </a:r>
            <a:r>
              <a:rPr b="0" lang="nl-NL"/>
              <a:t>korte voorstelronde van de aanwezige professionals en afstemmen taken.</a:t>
            </a:r>
            <a:br>
              <a:rPr b="0" lang="nl-NL"/>
            </a:br>
            <a:br>
              <a:rPr b="0" lang="nl-NL"/>
            </a:br>
            <a:r>
              <a:rPr b="0" lang="nl-NL"/>
              <a:t>09.35- 09.45: Wandelen/bewegen met de buurtsportcoach (10 min)</a:t>
            </a:r>
            <a:br>
              <a:rPr b="0" lang="nl-NL"/>
            </a:br>
            <a:br>
              <a:rPr b="0" lang="nl-NL"/>
            </a:br>
            <a:r>
              <a:rPr b="0" lang="nl-NL"/>
              <a:t>09.45-10.45 : start carrousel (60 min) 10-15 deelnemers ( ze gaan zelf aan de slag )</a:t>
            </a:r>
            <a:br>
              <a:rPr b="0" lang="nl-NL"/>
            </a:br>
            <a:br>
              <a:rPr b="0" lang="nl-NL"/>
            </a:br>
            <a:r>
              <a:rPr b="0" lang="nl-NL"/>
              <a:t>10.45-11.00 : Plenaire afsluiting (15 min) </a:t>
            </a:r>
            <a:br>
              <a:rPr b="0" lang="nl-NL"/>
            </a:br>
            <a:br>
              <a:rPr b="0" lang="nl-NL"/>
            </a:br>
            <a:r>
              <a:rPr b="0" lang="nl-NL"/>
              <a:t>11.00-11.15: uitloop + laatste metingen worden nog gedaan. </a:t>
            </a:r>
            <a:endParaRPr b="0"/>
          </a:p>
          <a:p>
            <a:pPr indent="0" lvl="0" marL="0" rtl="0" algn="l">
              <a:lnSpc>
                <a:spcPct val="100000"/>
              </a:lnSpc>
              <a:spcBef>
                <a:spcPts val="600"/>
              </a:spcBef>
              <a:spcAft>
                <a:spcPts val="0"/>
              </a:spcAft>
              <a:buClr>
                <a:srgbClr val="4A4A4A"/>
              </a:buClr>
              <a:buSzPts val="1320"/>
              <a:buNone/>
            </a:pPr>
            <a:r>
              <a:rPr b="0" lang="nl-NL"/>
              <a:t>11.15-11.45 :  Evaluatie &amp; afronding (30 min)</a:t>
            </a:r>
            <a:endParaRPr/>
          </a:p>
          <a:p>
            <a:pPr indent="0" lvl="0" marL="0" rtl="0" algn="l">
              <a:lnSpc>
                <a:spcPct val="100000"/>
              </a:lnSpc>
              <a:spcBef>
                <a:spcPts val="600"/>
              </a:spcBef>
              <a:spcAft>
                <a:spcPts val="0"/>
              </a:spcAft>
              <a:buClr>
                <a:srgbClr val="4A4A4A"/>
              </a:buClr>
              <a:buSzPts val="1260"/>
              <a:buNone/>
            </a:pPr>
            <a:r>
              <a:t/>
            </a:r>
            <a:endParaRPr b="0" sz="1050"/>
          </a:p>
        </p:txBody>
      </p:sp>
      <p:cxnSp>
        <p:nvCxnSpPr>
          <p:cNvPr id="116" name="Google Shape;116;p7"/>
          <p:cNvCxnSpPr/>
          <p:nvPr/>
        </p:nvCxnSpPr>
        <p:spPr>
          <a:xfrm rot="10800000">
            <a:off x="577516" y="383908"/>
            <a:ext cx="0" cy="430233"/>
          </a:xfrm>
          <a:prstGeom prst="straightConnector1">
            <a:avLst/>
          </a:prstGeom>
          <a:noFill/>
          <a:ln cap="flat" cmpd="sng" w="47625">
            <a:solidFill>
              <a:srgbClr val="FFC892"/>
            </a:solidFill>
            <a:prstDash val="solid"/>
            <a:round/>
            <a:headEnd len="sm" w="sm" type="none"/>
            <a:tailEnd len="lg" w="lg" type="oval"/>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8"/>
          <p:cNvSpPr txBox="1"/>
          <p:nvPr>
            <p:ph type="title"/>
          </p:nvPr>
        </p:nvSpPr>
        <p:spPr>
          <a:xfrm>
            <a:off x="720000" y="540000"/>
            <a:ext cx="6840000" cy="757239"/>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180796"/>
              </a:buClr>
              <a:buSzPts val="2700"/>
              <a:buFont typeface="Arial"/>
              <a:buNone/>
            </a:pPr>
            <a:r>
              <a:rPr lang="nl-NL"/>
              <a:t>Welkom bij het groepsconsult!</a:t>
            </a:r>
            <a:br>
              <a:rPr lang="nl-NL"/>
            </a:br>
            <a:r>
              <a:rPr lang="nl-NL" sz="1200">
                <a:solidFill>
                  <a:srgbClr val="3EDAD8"/>
                </a:solidFill>
              </a:rPr>
              <a:t>(4/7)</a:t>
            </a:r>
            <a:endParaRPr/>
          </a:p>
        </p:txBody>
      </p:sp>
      <p:sp>
        <p:nvSpPr>
          <p:cNvPr id="122" name="Google Shape;122;p8"/>
          <p:cNvSpPr txBox="1"/>
          <p:nvPr>
            <p:ph idx="1" type="body"/>
          </p:nvPr>
        </p:nvSpPr>
        <p:spPr>
          <a:xfrm>
            <a:off x="720000" y="1364740"/>
            <a:ext cx="7439798" cy="323876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2A2D84"/>
              </a:buClr>
              <a:buSzPts val="1260"/>
              <a:buNone/>
            </a:pPr>
            <a:r>
              <a:rPr lang="nl-NL" sz="1050">
                <a:solidFill>
                  <a:srgbClr val="2A2D84"/>
                </a:solidFill>
              </a:rPr>
              <a:t>Checklist voorbereiding: 09.00-09.30  uur </a:t>
            </a:r>
            <a:endParaRPr b="0" sz="1050">
              <a:solidFill>
                <a:srgbClr val="2A2D84"/>
              </a:solidFill>
            </a:endParaRPr>
          </a:p>
          <a:p>
            <a:pPr indent="0" lvl="0" marL="0" rtl="0" algn="l">
              <a:lnSpc>
                <a:spcPct val="100000"/>
              </a:lnSpc>
              <a:spcBef>
                <a:spcPts val="600"/>
              </a:spcBef>
              <a:spcAft>
                <a:spcPts val="0"/>
              </a:spcAft>
              <a:buClr>
                <a:srgbClr val="4A4A4A"/>
              </a:buClr>
              <a:buSzPts val="1260"/>
              <a:buNone/>
            </a:pPr>
            <a:r>
              <a:t/>
            </a:r>
            <a:endParaRPr b="0" sz="1050"/>
          </a:p>
          <a:p>
            <a:pPr indent="0" lvl="0" marL="0" rtl="0" algn="l">
              <a:lnSpc>
                <a:spcPct val="100000"/>
              </a:lnSpc>
              <a:spcBef>
                <a:spcPts val="600"/>
              </a:spcBef>
              <a:spcAft>
                <a:spcPts val="0"/>
              </a:spcAft>
              <a:buClr>
                <a:srgbClr val="2A2D84"/>
              </a:buClr>
              <a:buSzPts val="1260"/>
              <a:buNone/>
            </a:pPr>
            <a:r>
              <a:rPr lang="nl-NL" sz="1050">
                <a:solidFill>
                  <a:srgbClr val="2A2D84"/>
                </a:solidFill>
              </a:rPr>
              <a:t>Ruimte &amp; opstelling ( Coordinator stuurt aan ) </a:t>
            </a:r>
            <a:endParaRPr/>
          </a:p>
          <a:p>
            <a:pPr indent="-171450" lvl="0" marL="171450" rtl="0" algn="l">
              <a:lnSpc>
                <a:spcPct val="100000"/>
              </a:lnSpc>
              <a:spcBef>
                <a:spcPts val="600"/>
              </a:spcBef>
              <a:spcAft>
                <a:spcPts val="0"/>
              </a:spcAft>
              <a:buClr>
                <a:srgbClr val="4A4A4A"/>
              </a:buClr>
              <a:buSzPts val="1260"/>
              <a:buFont typeface="Noto Sans Symbols"/>
              <a:buChar char="❑"/>
            </a:pPr>
            <a:r>
              <a:rPr b="0" lang="nl-NL" sz="1050"/>
              <a:t>Ruimte klaarmaken, 1 statafel voor ontvangst , 4 tafels en 15 stoelen voor de carrousel en deelnemers </a:t>
            </a:r>
            <a:endParaRPr/>
          </a:p>
          <a:p>
            <a:pPr indent="-171450" lvl="0" marL="171450" rtl="0" algn="l">
              <a:lnSpc>
                <a:spcPct val="100000"/>
              </a:lnSpc>
              <a:spcBef>
                <a:spcPts val="600"/>
              </a:spcBef>
              <a:spcAft>
                <a:spcPts val="0"/>
              </a:spcAft>
              <a:buClr>
                <a:srgbClr val="4A4A4A"/>
              </a:buClr>
              <a:buSzPts val="1260"/>
              <a:buFont typeface="Noto Sans Symbols"/>
              <a:buChar char="❑"/>
            </a:pPr>
            <a:r>
              <a:rPr b="0" lang="nl-NL" sz="1050"/>
              <a:t>Tafels duidelijk nummeren of benoemen (Zorgtafel, Beweegtafel, Welzijnstafel, Voedingstafel, Leeftsijltafel  Aanmeldtafel , Bloedafname tafel , Evaluatietafel)</a:t>
            </a:r>
            <a:endParaRPr/>
          </a:p>
          <a:p>
            <a:pPr indent="-171450" lvl="0" marL="171450" rtl="0" algn="l">
              <a:lnSpc>
                <a:spcPct val="100000"/>
              </a:lnSpc>
              <a:spcBef>
                <a:spcPts val="600"/>
              </a:spcBef>
              <a:spcAft>
                <a:spcPts val="0"/>
              </a:spcAft>
              <a:buClr>
                <a:srgbClr val="4A4A4A"/>
              </a:buClr>
              <a:buSzPts val="1260"/>
              <a:buFont typeface="Noto Sans Symbols"/>
              <a:buChar char="❑"/>
            </a:pPr>
            <a:r>
              <a:rPr b="0" lang="nl-NL" sz="1050"/>
              <a:t>Bewegwijzering/route ( met de klok mee, tafelnummers, kleuren, per locatie afhankelijk )  voor deelnemers </a:t>
            </a:r>
            <a:endParaRPr b="0" sz="1050"/>
          </a:p>
          <a:p>
            <a:pPr indent="-171450" lvl="0" marL="171450" rtl="0" algn="l">
              <a:lnSpc>
                <a:spcPct val="100000"/>
              </a:lnSpc>
              <a:spcBef>
                <a:spcPts val="600"/>
              </a:spcBef>
              <a:spcAft>
                <a:spcPts val="0"/>
              </a:spcAft>
              <a:buClr>
                <a:srgbClr val="4A4A4A"/>
              </a:buClr>
              <a:buSzPts val="1260"/>
              <a:buFont typeface="Noto Sans Symbols"/>
              <a:buChar char="❑"/>
            </a:pPr>
            <a:r>
              <a:rPr b="0" lang="nl-NL" sz="1050"/>
              <a:t>Zorg voor voldoende ruimte tussen tafels voor doorstroming</a:t>
            </a:r>
            <a:endParaRPr/>
          </a:p>
          <a:p>
            <a:pPr indent="-171450" lvl="0" marL="171450" rtl="0" algn="l">
              <a:lnSpc>
                <a:spcPct val="100000"/>
              </a:lnSpc>
              <a:spcBef>
                <a:spcPts val="600"/>
              </a:spcBef>
              <a:spcAft>
                <a:spcPts val="0"/>
              </a:spcAft>
              <a:buClr>
                <a:srgbClr val="4A4A4A"/>
              </a:buClr>
              <a:buSzPts val="1260"/>
              <a:buFont typeface="Noto Sans Symbols"/>
              <a:buChar char="❑"/>
            </a:pPr>
            <a:r>
              <a:rPr b="0" lang="nl-NL" sz="1050"/>
              <a:t>Aanmeldlijst deelnemers klaarmaken ( Pluhz / co assistent )</a:t>
            </a:r>
            <a:endParaRPr/>
          </a:p>
          <a:p>
            <a:pPr indent="0" lvl="0" marL="0" rtl="0" algn="l">
              <a:lnSpc>
                <a:spcPct val="100000"/>
              </a:lnSpc>
              <a:spcBef>
                <a:spcPts val="600"/>
              </a:spcBef>
              <a:spcAft>
                <a:spcPts val="0"/>
              </a:spcAft>
              <a:buClr>
                <a:srgbClr val="2A2D84"/>
              </a:buClr>
              <a:buSzPts val="1260"/>
              <a:buNone/>
            </a:pPr>
            <a:r>
              <a:rPr lang="nl-NL" sz="1050">
                <a:solidFill>
                  <a:srgbClr val="2A2D84"/>
                </a:solidFill>
              </a:rPr>
              <a:t>Materiaal &amp; apparatuur ( Coordinator stuurt aan ) </a:t>
            </a:r>
            <a:endParaRPr/>
          </a:p>
          <a:p>
            <a:pPr indent="-171450" lvl="0" marL="171450" rtl="0" algn="l">
              <a:lnSpc>
                <a:spcPct val="100000"/>
              </a:lnSpc>
              <a:spcBef>
                <a:spcPts val="600"/>
              </a:spcBef>
              <a:spcAft>
                <a:spcPts val="0"/>
              </a:spcAft>
              <a:buClr>
                <a:srgbClr val="4A4A4A"/>
              </a:buClr>
              <a:buSzPts val="1260"/>
              <a:buFont typeface="Noto Sans Symbols"/>
              <a:buChar char="❑"/>
            </a:pPr>
            <a:r>
              <a:rPr b="0" lang="nl-NL" sz="1050"/>
              <a:t>Meetapparatuur klaarmaken: bloeddrukmeters, BMI-meter, INbody-apparaat, glucose/cholesterol kits </a:t>
            </a:r>
            <a:endParaRPr/>
          </a:p>
          <a:p>
            <a:pPr indent="-171450" lvl="0" marL="171450" rtl="0" algn="l">
              <a:lnSpc>
                <a:spcPct val="100000"/>
              </a:lnSpc>
              <a:spcBef>
                <a:spcPts val="600"/>
              </a:spcBef>
              <a:spcAft>
                <a:spcPts val="0"/>
              </a:spcAft>
              <a:buClr>
                <a:srgbClr val="4A4A4A"/>
              </a:buClr>
              <a:buSzPts val="1260"/>
              <a:buFont typeface="Noto Sans Symbols"/>
              <a:buChar char="❑"/>
            </a:pPr>
            <a:r>
              <a:rPr b="0" lang="nl-NL" sz="1050"/>
              <a:t>Pen en papier/invulformulieren Pluhz/vragenlijsten klaarleggen</a:t>
            </a:r>
            <a:endParaRPr/>
          </a:p>
          <a:p>
            <a:pPr indent="-171450" lvl="0" marL="171450" rtl="0" algn="l">
              <a:lnSpc>
                <a:spcPct val="100000"/>
              </a:lnSpc>
              <a:spcBef>
                <a:spcPts val="600"/>
              </a:spcBef>
              <a:spcAft>
                <a:spcPts val="0"/>
              </a:spcAft>
              <a:buClr>
                <a:srgbClr val="4A4A4A"/>
              </a:buClr>
              <a:buSzPts val="1260"/>
              <a:buFont typeface="Noto Sans Symbols"/>
              <a:buChar char="❑"/>
            </a:pPr>
            <a:r>
              <a:rPr b="0" lang="nl-NL" sz="1050"/>
              <a:t>Eventueel laptop/tablet klaarleggen voor registratie van resultaten </a:t>
            </a:r>
            <a:endParaRPr/>
          </a:p>
          <a:p>
            <a:pPr indent="-171450" lvl="0" marL="171450" rtl="0" algn="l">
              <a:lnSpc>
                <a:spcPct val="100000"/>
              </a:lnSpc>
              <a:spcBef>
                <a:spcPts val="600"/>
              </a:spcBef>
              <a:spcAft>
                <a:spcPts val="0"/>
              </a:spcAft>
              <a:buClr>
                <a:srgbClr val="4A4A4A"/>
              </a:buClr>
              <a:buSzPts val="1260"/>
              <a:buFont typeface="Noto Sans Symbols"/>
              <a:buChar char="❑"/>
            </a:pPr>
            <a:r>
              <a:rPr b="0" lang="nl-NL" sz="1050"/>
              <a:t>Handdesinfectie en schoonmaakmateriaal voor tafels en apparaten </a:t>
            </a:r>
            <a:endParaRPr/>
          </a:p>
          <a:p>
            <a:pPr indent="-171450" lvl="0" marL="171450" rtl="0" algn="l">
              <a:lnSpc>
                <a:spcPct val="100000"/>
              </a:lnSpc>
              <a:spcBef>
                <a:spcPts val="600"/>
              </a:spcBef>
              <a:spcAft>
                <a:spcPts val="0"/>
              </a:spcAft>
              <a:buClr>
                <a:srgbClr val="4A4A4A"/>
              </a:buClr>
              <a:buSzPts val="1260"/>
              <a:buFont typeface="Noto Sans Symbols"/>
              <a:buChar char="❑"/>
            </a:pPr>
            <a:r>
              <a:rPr b="0" lang="nl-NL" sz="1050"/>
              <a:t>Naamkaartjes voor professionals en deelnemers klaarleggen</a:t>
            </a:r>
            <a:endParaRPr/>
          </a:p>
          <a:p>
            <a:pPr indent="-87630" lvl="0" marL="171450" rtl="0" algn="l">
              <a:lnSpc>
                <a:spcPct val="100000"/>
              </a:lnSpc>
              <a:spcBef>
                <a:spcPts val="600"/>
              </a:spcBef>
              <a:spcAft>
                <a:spcPts val="0"/>
              </a:spcAft>
              <a:buClr>
                <a:srgbClr val="4A4A4A"/>
              </a:buClr>
              <a:buSzPts val="1320"/>
              <a:buFont typeface="Noto Sans Symbols"/>
              <a:buNone/>
            </a:pPr>
            <a:r>
              <a:t/>
            </a:r>
            <a:endParaRPr b="0">
              <a:latin typeface="Arial"/>
              <a:ea typeface="Arial"/>
              <a:cs typeface="Arial"/>
              <a:sym typeface="Arial"/>
            </a:endParaRPr>
          </a:p>
          <a:p>
            <a:pPr indent="-87630" lvl="0" marL="171450" rtl="0" algn="l">
              <a:lnSpc>
                <a:spcPct val="100000"/>
              </a:lnSpc>
              <a:spcBef>
                <a:spcPts val="600"/>
              </a:spcBef>
              <a:spcAft>
                <a:spcPts val="0"/>
              </a:spcAft>
              <a:buClr>
                <a:srgbClr val="4A4A4A"/>
              </a:buClr>
              <a:buSzPts val="1320"/>
              <a:buFont typeface="Noto Sans Symbols"/>
              <a:buNone/>
            </a:pPr>
            <a:r>
              <a:t/>
            </a:r>
            <a:endParaRPr b="0"/>
          </a:p>
          <a:p>
            <a:pPr indent="0" lvl="0" marL="0" rtl="0" algn="l">
              <a:lnSpc>
                <a:spcPct val="100000"/>
              </a:lnSpc>
              <a:spcBef>
                <a:spcPts val="600"/>
              </a:spcBef>
              <a:spcAft>
                <a:spcPts val="0"/>
              </a:spcAft>
              <a:buClr>
                <a:srgbClr val="4A4A4A"/>
              </a:buClr>
              <a:buSzPts val="1320"/>
              <a:buNone/>
            </a:pPr>
            <a:r>
              <a:t/>
            </a:r>
            <a:endParaRPr b="0"/>
          </a:p>
          <a:p>
            <a:pPr indent="0" lvl="0" marL="0" rtl="0" algn="l">
              <a:lnSpc>
                <a:spcPct val="100000"/>
              </a:lnSpc>
              <a:spcBef>
                <a:spcPts val="600"/>
              </a:spcBef>
              <a:spcAft>
                <a:spcPts val="0"/>
              </a:spcAft>
              <a:buClr>
                <a:srgbClr val="4A4A4A"/>
              </a:buClr>
              <a:buSzPts val="1260"/>
              <a:buNone/>
            </a:pPr>
            <a:r>
              <a:t/>
            </a:r>
            <a:endParaRPr b="0" sz="1050"/>
          </a:p>
        </p:txBody>
      </p:sp>
      <p:cxnSp>
        <p:nvCxnSpPr>
          <p:cNvPr id="123" name="Google Shape;123;p8"/>
          <p:cNvCxnSpPr/>
          <p:nvPr/>
        </p:nvCxnSpPr>
        <p:spPr>
          <a:xfrm rot="10800000">
            <a:off x="577516" y="383908"/>
            <a:ext cx="0" cy="430233"/>
          </a:xfrm>
          <a:prstGeom prst="straightConnector1">
            <a:avLst/>
          </a:prstGeom>
          <a:noFill/>
          <a:ln cap="flat" cmpd="sng" w="47625">
            <a:solidFill>
              <a:srgbClr val="FFC892"/>
            </a:solidFill>
            <a:prstDash val="solid"/>
            <a:round/>
            <a:headEnd len="sm" w="sm" type="none"/>
            <a:tailEnd len="lg" w="lg" type="oval"/>
          </a:ln>
        </p:spPr>
      </p:cxnSp>
    </p:spTree>
  </p:cSld>
  <p:clrMapOvr>
    <a:masterClrMapping/>
  </p:clrMapOvr>
</p:sld>
</file>

<file path=ppt/theme/theme1.xml><?xml version="1.0" encoding="utf-8"?>
<a:theme xmlns:a="http://schemas.openxmlformats.org/drawingml/2006/main" xmlns:r="http://schemas.openxmlformats.org/officeDocument/2006/relationships" name="Kantoorth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thema">
  <a:themeElements>
    <a:clrScheme name="REOS kleuren">
      <a:dk1>
        <a:srgbClr val="000000"/>
      </a:dk1>
      <a:lt1>
        <a:srgbClr val="FFFFFF"/>
      </a:lt1>
      <a:dk2>
        <a:srgbClr val="FFA025"/>
      </a:dk2>
      <a:lt2>
        <a:srgbClr val="EBEBEB"/>
      </a:lt2>
      <a:accent1>
        <a:srgbClr val="073E61"/>
      </a:accent1>
      <a:accent2>
        <a:srgbClr val="3494D2"/>
      </a:accent2>
      <a:accent3>
        <a:srgbClr val="FFA025"/>
      </a:accent3>
      <a:accent4>
        <a:srgbClr val="7DBB18"/>
      </a:accent4>
      <a:accent5>
        <a:srgbClr val="F4F2F2"/>
      </a:accent5>
      <a:accent6>
        <a:srgbClr val="666666"/>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2024-11-11T08:21:36Z</dcterms:created>
  <dc:creator>Annelien van Leusden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0x010100E157181F702A1C44B650481C73C70EFA</vt:lpwstr>
  </property>
  <property fmtid="{D5CDD505-2E9C-101B-9397-08002B2CF9AE}" pid="3" name="Order">
    <vt:r8>850200.0</vt:r8>
  </property>
  <property fmtid="{D5CDD505-2E9C-101B-9397-08002B2CF9AE}" pid="4" name="MediaServiceImageTags">
    <vt:lpwstr/>
  </property>
</Properties>
</file>